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1" r:id="rId2"/>
    <p:sldId id="276" r:id="rId3"/>
    <p:sldId id="277" r:id="rId4"/>
    <p:sldId id="259" r:id="rId5"/>
    <p:sldId id="260" r:id="rId6"/>
    <p:sldId id="261" r:id="rId7"/>
    <p:sldId id="274" r:id="rId8"/>
    <p:sldId id="281" r:id="rId9"/>
    <p:sldId id="282" r:id="rId10"/>
    <p:sldId id="272" r:id="rId11"/>
    <p:sldId id="275" r:id="rId12"/>
    <p:sldId id="278" r:id="rId13"/>
    <p:sldId id="273" r:id="rId14"/>
    <p:sldId id="279" r:id="rId15"/>
    <p:sldId id="265" r:id="rId16"/>
    <p:sldId id="266" r:id="rId17"/>
    <p:sldId id="267" r:id="rId18"/>
    <p:sldId id="268" r:id="rId19"/>
    <p:sldId id="269" r:id="rId20"/>
    <p:sldId id="270" r:id="rId21"/>
    <p:sldId id="256" r:id="rId22"/>
    <p:sldId id="257" r:id="rId23"/>
    <p:sldId id="284" r:id="rId24"/>
    <p:sldId id="258" r:id="rId25"/>
    <p:sldId id="283" r:id="rId26"/>
    <p:sldId id="262" r:id="rId27"/>
    <p:sldId id="264" r:id="rId2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904"/>
    <a:srgbClr val="339966"/>
    <a:srgbClr val="FDCD03"/>
    <a:srgbClr val="FDBC03"/>
    <a:srgbClr val="FD9203"/>
    <a:srgbClr val="EE8822"/>
    <a:srgbClr val="FCDE04"/>
    <a:srgbClr val="FABD44"/>
    <a:srgbClr val="C8C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89" autoAdjust="0"/>
  </p:normalViewPr>
  <p:slideViewPr>
    <p:cSldViewPr>
      <p:cViewPr>
        <p:scale>
          <a:sx n="66" d="100"/>
          <a:sy n="66" d="100"/>
        </p:scale>
        <p:origin x="-870"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C8F3DBB-BBEE-46CD-89BF-9E62D8CC72AD}" type="datetimeFigureOut">
              <a:rPr lang="it-IT"/>
              <a:pPr>
                <a:defRPr/>
              </a:pPr>
              <a:t>30/06/2014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2F10C7-F057-4799-903C-AD719E1D6B44}"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p:cNvSpPr>
          <p:nvPr>
            <p:ph type="sldImg"/>
          </p:nvPr>
        </p:nvSpPr>
        <p:spPr bwMode="auto">
          <a:noFill/>
          <a:ln>
            <a:solidFill>
              <a:srgbClr val="000000"/>
            </a:solidFill>
            <a:miter lim="800000"/>
            <a:headEnd/>
            <a:tailEnd/>
          </a:ln>
        </p:spPr>
      </p:sp>
      <p:sp>
        <p:nvSpPr>
          <p:cNvPr id="1638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A3D486-180E-4F10-9E9C-344F549851AE}" type="slidenum">
              <a:rPr lang="it-IT">
                <a:cs typeface="Arial" charset="0"/>
              </a:rPr>
              <a:pPr fontAlgn="base">
                <a:spcBef>
                  <a:spcPct val="0"/>
                </a:spcBef>
                <a:spcAft>
                  <a:spcPct val="0"/>
                </a:spcAft>
                <a:defRPr/>
              </a:pPr>
              <a:t>22</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722BAE6-ACFA-42F0-812A-1170AB17DD16}" type="datetimeFigureOut">
              <a:rPr lang="it-IT"/>
              <a:pPr>
                <a:defRPr/>
              </a:pPr>
              <a:t>30/06/2014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E9E33BB-C14D-4E7D-8560-3F3A16B75AE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1773868-2EAA-419E-8B12-F6A41D1536D3}" type="datetimeFigureOut">
              <a:rPr lang="it-IT"/>
              <a:pPr>
                <a:defRPr/>
              </a:pPr>
              <a:t>30/06/2014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04C0DF9-8885-4771-887E-686759D9143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DAC6D25-FE03-4853-B008-414E3722FFF7}" type="datetimeFigureOut">
              <a:rPr lang="it-IT"/>
              <a:pPr>
                <a:defRPr/>
              </a:pPr>
              <a:t>30/06/2014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D93F838-500B-4A0D-9C80-F258AF47E40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980E75D-77B1-4F06-B1FF-AA9C06EF979C}" type="datetimeFigureOut">
              <a:rPr lang="it-IT"/>
              <a:pPr>
                <a:defRPr/>
              </a:pPr>
              <a:t>30/06/2014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E5A5142-134B-4A9D-9957-89517992F15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F799B43-B62A-4B70-B9E9-16F25C341A49}" type="datetimeFigureOut">
              <a:rPr lang="it-IT"/>
              <a:pPr>
                <a:defRPr/>
              </a:pPr>
              <a:t>30/06/2014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9B499CF-28B4-4372-9483-08E516A4A0A0}"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867D0946-7B1B-4655-B39E-E7334C1205E2}" type="datetimeFigureOut">
              <a:rPr lang="it-IT"/>
              <a:pPr>
                <a:defRPr/>
              </a:pPr>
              <a:t>30/06/2014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28FB8C1-E196-43ED-983E-CF90F2F2DB6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ACB23D9-46E6-4207-864F-007AB759E73C}" type="datetimeFigureOut">
              <a:rPr lang="it-IT"/>
              <a:pPr>
                <a:defRPr/>
              </a:pPr>
              <a:t>30/06/2014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8AFCACA-D7F0-4448-99F8-8120D378B0B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F0CA144-5871-4C47-89C6-05CFAEDF4743}" type="datetimeFigureOut">
              <a:rPr lang="it-IT"/>
              <a:pPr>
                <a:defRPr/>
              </a:pPr>
              <a:t>30/06/2014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2B2E92D-6CE4-4F00-98C0-076FC5CB9D3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50E164E-2EE8-4830-96EF-5CF77BD4E7BD}" type="datetimeFigureOut">
              <a:rPr lang="it-IT"/>
              <a:pPr>
                <a:defRPr/>
              </a:pPr>
              <a:t>30/06/2014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D749295-F786-405B-8EB6-C0C180EED39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A71C06D-D94F-4EBF-968D-7F31217F141C}" type="datetimeFigureOut">
              <a:rPr lang="it-IT"/>
              <a:pPr>
                <a:defRPr/>
              </a:pPr>
              <a:t>30/06/2014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082D2D9-7CBC-40E5-BCEE-42508847B72E}"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1BDAC59-9544-4F20-A716-A6C0843010F4}" type="datetimeFigureOut">
              <a:rPr lang="it-IT"/>
              <a:pPr>
                <a:defRPr/>
              </a:pPr>
              <a:t>30/06/2014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B1408BA-09B0-4639-9ADF-D3CA57D4680C}"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8BB087-7EAF-41F2-8276-20C2FF05281F}" type="datetimeFigureOut">
              <a:rPr lang="it-IT"/>
              <a:pPr>
                <a:defRPr/>
              </a:pPr>
              <a:t>30/06/2014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AFE6FF-44A8-4B40-B4C7-FC04BDF4A7B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CHIAVARIvILLArOCCA.jpg"/>
          <p:cNvPicPr>
            <a:picLocks noChangeAspect="1"/>
          </p:cNvPicPr>
          <p:nvPr/>
        </p:nvPicPr>
        <p:blipFill>
          <a:blip r:embed="rId3" cstate="print">
            <a:lum bright="21000" contrast="-5000"/>
          </a:blip>
          <a:stretch>
            <a:fillRect/>
          </a:stretch>
        </p:blipFill>
        <p:spPr>
          <a:xfrm>
            <a:off x="0" y="0"/>
            <a:ext cx="9144000" cy="6858000"/>
          </a:xfrm>
          <a:prstGeom prst="rect">
            <a:avLst/>
          </a:prstGeom>
          <a:ln>
            <a:noFill/>
          </a:ln>
          <a:effectLst>
            <a:outerShdw blurRad="50800" dist="50800" dir="5400000" algn="ctr" rotWithShape="0">
              <a:srgbClr val="000000">
                <a:alpha val="0"/>
              </a:srgbClr>
            </a:outerShdw>
            <a:softEdge rad="635000"/>
          </a:effectLst>
        </p:spPr>
      </p:pic>
      <p:sp>
        <p:nvSpPr>
          <p:cNvPr id="7" name="Titolo 6"/>
          <p:cNvSpPr>
            <a:spLocks noGrp="1"/>
          </p:cNvSpPr>
          <p:nvPr>
            <p:ph type="title"/>
          </p:nvPr>
        </p:nvSpPr>
        <p:spPr>
          <a:xfrm>
            <a:off x="35496" y="5603652"/>
            <a:ext cx="3777679" cy="1281732"/>
          </a:xfrm>
        </p:spPr>
        <p:txBody>
          <a:bodyPr/>
          <a:lstStyle/>
          <a:p>
            <a:r>
              <a:rPr lang="it-IT" dirty="0" smtClean="0">
                <a:solidFill>
                  <a:srgbClr val="339966"/>
                </a:solidFill>
                <a:effectLst>
                  <a:outerShdw blurRad="38100" dist="38100" dir="2700000" algn="tl">
                    <a:srgbClr val="000000">
                      <a:alpha val="43137"/>
                    </a:srgbClr>
                  </a:outerShdw>
                </a:effectLst>
                <a:latin typeface="Monotype Corsiva" pitchFamily="66" charset="0"/>
              </a:rPr>
              <a:t>CHIAVARI </a:t>
            </a:r>
            <a:br>
              <a:rPr lang="it-IT" dirty="0" smtClean="0">
                <a:solidFill>
                  <a:srgbClr val="339966"/>
                </a:solidFill>
                <a:effectLst>
                  <a:outerShdw blurRad="38100" dist="38100" dir="2700000" algn="tl">
                    <a:srgbClr val="000000">
                      <a:alpha val="43137"/>
                    </a:srgbClr>
                  </a:outerShdw>
                </a:effectLst>
                <a:latin typeface="Monotype Corsiva" pitchFamily="66" charset="0"/>
              </a:rPr>
            </a:br>
            <a:r>
              <a:rPr lang="it-IT" dirty="0" smtClean="0">
                <a:solidFill>
                  <a:srgbClr val="339966"/>
                </a:solidFill>
                <a:effectLst>
                  <a:outerShdw blurRad="38100" dist="38100" dir="2700000" algn="tl">
                    <a:srgbClr val="000000">
                      <a:alpha val="43137"/>
                    </a:srgbClr>
                  </a:outerShdw>
                </a:effectLst>
                <a:latin typeface="Monotype Corsiva" pitchFamily="66" charset="0"/>
              </a:rPr>
              <a:t>VILLA ROCCA</a:t>
            </a:r>
            <a:endParaRPr lang="it-IT" dirty="0">
              <a:solidFill>
                <a:srgbClr val="339966"/>
              </a:solidFill>
            </a:endParaRPr>
          </a:p>
        </p:txBody>
      </p:sp>
      <p:sp>
        <p:nvSpPr>
          <p:cNvPr id="2054" name="CasellaDiTesto 4"/>
          <p:cNvSpPr txBox="1">
            <a:spLocks noChangeArrowheads="1"/>
          </p:cNvSpPr>
          <p:nvPr/>
        </p:nvSpPr>
        <p:spPr bwMode="auto">
          <a:xfrm>
            <a:off x="1331640" y="0"/>
            <a:ext cx="6768752" cy="707886"/>
          </a:xfrm>
          <a:prstGeom prst="rect">
            <a:avLst/>
          </a:prstGeom>
          <a:noFill/>
          <a:ln w="9525">
            <a:noFill/>
            <a:miter lim="800000"/>
            <a:headEnd/>
            <a:tailEnd/>
          </a:ln>
        </p:spPr>
        <p:txBody>
          <a:bodyPr wrap="square">
            <a:spAutoFit/>
          </a:bodyPr>
          <a:lstStyle/>
          <a:p>
            <a:pPr algn="ctr"/>
            <a:r>
              <a:rPr lang="it-IT" sz="2000" b="1" dirty="0" smtClean="0">
                <a:solidFill>
                  <a:srgbClr val="339966"/>
                </a:solidFill>
                <a:latin typeface="Monotype Corsiva" pitchFamily="66" charset="0"/>
              </a:rPr>
              <a:t>ISTITUTO GIOVANNI CABOTO-CHIAVARI</a:t>
            </a:r>
          </a:p>
          <a:p>
            <a:pPr algn="ctr"/>
            <a:r>
              <a:rPr lang="it-IT" sz="2000" b="1" dirty="0" smtClean="0">
                <a:solidFill>
                  <a:srgbClr val="339966"/>
                </a:solidFill>
                <a:latin typeface="Monotype Corsiva" pitchFamily="66" charset="0"/>
              </a:rPr>
              <a:t>CLASSE </a:t>
            </a:r>
            <a:r>
              <a:rPr lang="it-IT" sz="2000" b="1" dirty="0">
                <a:solidFill>
                  <a:srgbClr val="339966"/>
                </a:solidFill>
                <a:latin typeface="Monotype Corsiva" pitchFamily="66" charset="0"/>
              </a:rPr>
              <a:t>1 </a:t>
            </a:r>
            <a:r>
              <a:rPr lang="it-IT" sz="2000" b="1" dirty="0" err="1">
                <a:solidFill>
                  <a:srgbClr val="339966"/>
                </a:solidFill>
                <a:latin typeface="Monotype Corsiva" pitchFamily="66" charset="0"/>
              </a:rPr>
              <a:t>SEZ</a:t>
            </a:r>
            <a:r>
              <a:rPr lang="it-IT" sz="2000" b="1" dirty="0">
                <a:solidFill>
                  <a:srgbClr val="339966"/>
                </a:solidFill>
                <a:latin typeface="Monotype Corsiva" pitchFamily="66" charset="0"/>
              </a:rPr>
              <a:t>. D – GRAFICO PUBBLICITARIO</a:t>
            </a:r>
          </a:p>
        </p:txBody>
      </p:sp>
    </p:spTree>
    <p:custDataLst>
      <p:tags r:id="rId1"/>
    </p:custDataLst>
  </p:cSld>
  <p:clrMapOvr>
    <a:masterClrMapping/>
  </p:clrMapOvr>
  <p:transition advClick="0" advTm="3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2054">
                                            <p:txEl>
                                              <p:pRg st="1" end="1"/>
                                            </p:txEl>
                                          </p:spTgt>
                                        </p:tgtEl>
                                        <p:attrNameLst>
                                          <p:attrName>style.visibility</p:attrName>
                                        </p:attrNameLst>
                                      </p:cBhvr>
                                      <p:to>
                                        <p:strVal val="visible"/>
                                      </p:to>
                                    </p:set>
                                    <p:animEffect transition="in" filter="fade">
                                      <p:cBhvr>
                                        <p:cTn id="7" dur="770" decel="100000"/>
                                        <p:tgtEl>
                                          <p:spTgt spid="2054">
                                            <p:txEl>
                                              <p:pRg st="1" end="1"/>
                                            </p:txEl>
                                          </p:spTgt>
                                        </p:tgtEl>
                                      </p:cBhvr>
                                    </p:animEffect>
                                    <p:animScale>
                                      <p:cBhvr>
                                        <p:cTn id="8" dur="770" decel="100000"/>
                                        <p:tgtEl>
                                          <p:spTgt spid="2054">
                                            <p:txEl>
                                              <p:pRg st="1" end="1"/>
                                            </p:txEl>
                                          </p:spTgt>
                                        </p:tgtEl>
                                      </p:cBhvr>
                                      <p:from x="10000" y="10000"/>
                                      <p:to x="200000" y="450000"/>
                                    </p:animScale>
                                    <p:animScale>
                                      <p:cBhvr>
                                        <p:cTn id="9" dur="1230" accel="100000" fill="hold">
                                          <p:stCondLst>
                                            <p:cond delay="770"/>
                                          </p:stCondLst>
                                        </p:cTn>
                                        <p:tgtEl>
                                          <p:spTgt spid="2054">
                                            <p:txEl>
                                              <p:pRg st="1" end="1"/>
                                            </p:txEl>
                                          </p:spTgt>
                                        </p:tgtEl>
                                      </p:cBhvr>
                                      <p:from x="200000" y="450000"/>
                                      <p:to x="100000" y="100000"/>
                                    </p:animScale>
                                    <p:set>
                                      <p:cBhvr>
                                        <p:cTn id="10" dur="770" fill="hold"/>
                                        <p:tgtEl>
                                          <p:spTgt spid="2054">
                                            <p:txEl>
                                              <p:pRg st="1" end="1"/>
                                            </p:txEl>
                                          </p:spTgt>
                                        </p:tgtEl>
                                        <p:attrNameLst>
                                          <p:attrName>ppt_x</p:attrName>
                                        </p:attrNameLst>
                                      </p:cBhvr>
                                      <p:to>
                                        <p:strVal val="(0.5)"/>
                                      </p:to>
                                    </p:set>
                                    <p:anim from="(0.5)" to="(#ppt_x)" calcmode="lin" valueType="num">
                                      <p:cBhvr>
                                        <p:cTn id="11" dur="1230" accel="100000" fill="hold">
                                          <p:stCondLst>
                                            <p:cond delay="770"/>
                                          </p:stCondLst>
                                        </p:cTn>
                                        <p:tgtEl>
                                          <p:spTgt spid="2054">
                                            <p:txEl>
                                              <p:pRg st="1" end="1"/>
                                            </p:txEl>
                                          </p:spTgt>
                                        </p:tgtEl>
                                        <p:attrNameLst>
                                          <p:attrName>ppt_x</p:attrName>
                                        </p:attrNameLst>
                                      </p:cBhvr>
                                    </p:anim>
                                    <p:set>
                                      <p:cBhvr>
                                        <p:cTn id="12" dur="770" fill="hold"/>
                                        <p:tgtEl>
                                          <p:spTgt spid="2054">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2054">
                                            <p:txEl>
                                              <p:pRg st="1" end="1"/>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2054">
                                            <p:txEl>
                                              <p:pRg st="0" end="0"/>
                                            </p:txEl>
                                          </p:spTgt>
                                        </p:tgtEl>
                                        <p:attrNameLst>
                                          <p:attrName>style.visibility</p:attrName>
                                        </p:attrNameLst>
                                      </p:cBhvr>
                                      <p:to>
                                        <p:strVal val="visible"/>
                                      </p:to>
                                    </p:set>
                                    <p:animEffect transition="in" filter="fade">
                                      <p:cBhvr>
                                        <p:cTn id="16" dur="770" decel="100000"/>
                                        <p:tgtEl>
                                          <p:spTgt spid="2054">
                                            <p:txEl>
                                              <p:pRg st="0" end="0"/>
                                            </p:txEl>
                                          </p:spTgt>
                                        </p:tgtEl>
                                      </p:cBhvr>
                                    </p:animEffect>
                                    <p:animScale>
                                      <p:cBhvr>
                                        <p:cTn id="17" dur="770" decel="100000"/>
                                        <p:tgtEl>
                                          <p:spTgt spid="2054">
                                            <p:txEl>
                                              <p:pRg st="0" end="0"/>
                                            </p:txEl>
                                          </p:spTgt>
                                        </p:tgtEl>
                                      </p:cBhvr>
                                      <p:from x="10000" y="10000"/>
                                      <p:to x="200000" y="450000"/>
                                    </p:animScale>
                                    <p:animScale>
                                      <p:cBhvr>
                                        <p:cTn id="18" dur="1230" accel="100000" fill="hold">
                                          <p:stCondLst>
                                            <p:cond delay="770"/>
                                          </p:stCondLst>
                                        </p:cTn>
                                        <p:tgtEl>
                                          <p:spTgt spid="2054">
                                            <p:txEl>
                                              <p:pRg st="0" end="0"/>
                                            </p:txEl>
                                          </p:spTgt>
                                        </p:tgtEl>
                                      </p:cBhvr>
                                      <p:from x="200000" y="450000"/>
                                      <p:to x="100000" y="100000"/>
                                    </p:animScale>
                                    <p:set>
                                      <p:cBhvr>
                                        <p:cTn id="19" dur="770" fill="hold"/>
                                        <p:tgtEl>
                                          <p:spTgt spid="2054">
                                            <p:txEl>
                                              <p:pRg st="0" end="0"/>
                                            </p:txEl>
                                          </p:spTgt>
                                        </p:tgtEl>
                                        <p:attrNameLst>
                                          <p:attrName>ppt_x</p:attrName>
                                        </p:attrNameLst>
                                      </p:cBhvr>
                                      <p:to>
                                        <p:strVal val="(0.5)"/>
                                      </p:to>
                                    </p:set>
                                    <p:anim from="(0.5)" to="(#ppt_x)" calcmode="lin" valueType="num">
                                      <p:cBhvr>
                                        <p:cTn id="20" dur="1230" accel="100000" fill="hold">
                                          <p:stCondLst>
                                            <p:cond delay="770"/>
                                          </p:stCondLst>
                                        </p:cTn>
                                        <p:tgtEl>
                                          <p:spTgt spid="2054">
                                            <p:txEl>
                                              <p:pRg st="0" end="0"/>
                                            </p:txEl>
                                          </p:spTgt>
                                        </p:tgtEl>
                                        <p:attrNameLst>
                                          <p:attrName>ppt_x</p:attrName>
                                        </p:attrNameLst>
                                      </p:cBhvr>
                                    </p:anim>
                                    <p:set>
                                      <p:cBhvr>
                                        <p:cTn id="21" dur="770" fill="hold"/>
                                        <p:tgtEl>
                                          <p:spTgt spid="2054">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2054">
                                            <p:txEl>
                                              <p:pRg st="0" end="0"/>
                                            </p:txEl>
                                          </p:spTgt>
                                        </p:tgtEl>
                                        <p:attrNameLst>
                                          <p:attrName>ppt_y</p:attrName>
                                        </p:attrNameLst>
                                      </p:cBhvr>
                                    </p:anim>
                                  </p:childTnLst>
                                </p:cTn>
                              </p:par>
                              <p:par>
                                <p:cTn id="23" presetID="5" presetClass="entr" presetSubtype="10" fill="hold" grpId="0" nodeType="withEffect">
                                  <p:stCondLst>
                                    <p:cond delay="0"/>
                                  </p:stCondLst>
                                  <p:childTnLst>
                                    <p:set>
                                      <p:cBhvr>
                                        <p:cTn id="24" dur="1" fill="hold">
                                          <p:stCondLst>
                                            <p:cond delay="0"/>
                                          </p:stCondLst>
                                        </p:cTn>
                                        <p:tgtEl>
                                          <p:spTgt spid="2054">
                                            <p:txEl>
                                              <p:pRg st="0" end="0"/>
                                            </p:txEl>
                                          </p:spTgt>
                                        </p:tgtEl>
                                        <p:attrNameLst>
                                          <p:attrName>style.visibility</p:attrName>
                                        </p:attrNameLst>
                                      </p:cBhvr>
                                      <p:to>
                                        <p:strVal val="visible"/>
                                      </p:to>
                                    </p:set>
                                    <p:animEffect transition="in" filter="checkerboard(across)">
                                      <p:cBhvr>
                                        <p:cTn id="25" dur="500"/>
                                        <p:tgtEl>
                                          <p:spTgt spid="2054">
                                            <p:txEl>
                                              <p:pRg st="0" end="0"/>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054">
                                            <p:txEl>
                                              <p:pRg st="1" end="1"/>
                                            </p:txEl>
                                          </p:spTgt>
                                        </p:tgtEl>
                                        <p:attrNameLst>
                                          <p:attrName>style.visibility</p:attrName>
                                        </p:attrNameLst>
                                      </p:cBhvr>
                                      <p:to>
                                        <p:strVal val="visible"/>
                                      </p:to>
                                    </p:set>
                                    <p:animEffect transition="in" filter="checkerboard(across)">
                                      <p:cBhvr>
                                        <p:cTn id="28" dur="500"/>
                                        <p:tgtEl>
                                          <p:spTgt spid="20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Documents and Settings\prima\Documenti\Sestri_Favo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olo 1"/>
          <p:cNvSpPr>
            <a:spLocks noGrp="1"/>
          </p:cNvSpPr>
          <p:nvPr>
            <p:ph type="title" idx="4294967295"/>
          </p:nvPr>
        </p:nvSpPr>
        <p:spPr>
          <a:xfrm>
            <a:off x="2699792" y="44624"/>
            <a:ext cx="6444208" cy="1143000"/>
          </a:xfrm>
        </p:spPr>
        <p:txBody>
          <a:bodyPr/>
          <a:lstStyle/>
          <a:p>
            <a:pPr eaLnBrk="1" hangingPunct="1"/>
            <a:r>
              <a:rPr lang="it-IT" sz="4000" b="1" cap="all" dirty="0" smtClean="0">
                <a:solidFill>
                  <a:schemeClr val="bg1"/>
                </a:solidFill>
                <a:effectLst>
                  <a:outerShdw blurRad="38100" dist="38100" dir="2700000" algn="tl">
                    <a:srgbClr val="000000">
                      <a:alpha val="43137"/>
                    </a:srgbClr>
                  </a:outerShdw>
                </a:effectLst>
                <a:latin typeface="Monotype Corsiva" pitchFamily="66" charset="0"/>
              </a:rPr>
              <a:t>Sestri Levante</a:t>
            </a:r>
            <a:br>
              <a:rPr lang="it-IT" sz="4000" b="1" cap="all" dirty="0" smtClean="0">
                <a:solidFill>
                  <a:schemeClr val="bg1"/>
                </a:solidFill>
                <a:effectLst>
                  <a:outerShdw blurRad="38100" dist="38100" dir="2700000" algn="tl">
                    <a:srgbClr val="000000">
                      <a:alpha val="43137"/>
                    </a:srgbClr>
                  </a:outerShdw>
                </a:effectLst>
                <a:latin typeface="Monotype Corsiva" pitchFamily="66" charset="0"/>
              </a:rPr>
            </a:br>
            <a:r>
              <a:rPr lang="it-IT" sz="4000" b="1" cap="all" dirty="0" smtClean="0">
                <a:solidFill>
                  <a:schemeClr val="bg1"/>
                </a:solidFill>
                <a:effectLst>
                  <a:outerShdw blurRad="38100" dist="38100" dir="2700000" algn="tl">
                    <a:srgbClr val="000000">
                      <a:alpha val="43137"/>
                    </a:srgbClr>
                  </a:outerShdw>
                </a:effectLst>
                <a:latin typeface="Monotype Corsiva" pitchFamily="66" charset="0"/>
              </a:rPr>
              <a:t>Baia del Silenzio</a:t>
            </a:r>
          </a:p>
        </p:txBody>
      </p:sp>
    </p:spTree>
  </p:cSld>
  <p:clrMapOvr>
    <a:masterClrMapping/>
  </p:clrMapOvr>
  <p:transition advClick="0" advTm="300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baiasilenzioridAnna.JPG"/>
          <p:cNvPicPr>
            <a:picLocks noChangeAspect="1"/>
          </p:cNvPicPr>
          <p:nvPr/>
        </p:nvPicPr>
        <p:blipFill>
          <a:blip r:embed="rId2" cstate="print"/>
          <a:stretch>
            <a:fillRect/>
          </a:stretch>
        </p:blipFill>
        <p:spPr>
          <a:xfrm>
            <a:off x="0" y="0"/>
            <a:ext cx="9144000" cy="6858000"/>
          </a:xfrm>
          <a:prstGeom prst="rect">
            <a:avLst/>
          </a:prstGeom>
        </p:spPr>
      </p:pic>
      <p:sp>
        <p:nvSpPr>
          <p:cNvPr id="32770" name="Rectangle 3"/>
          <p:cNvSpPr>
            <a:spLocks noGrp="1"/>
          </p:cNvSpPr>
          <p:nvPr>
            <p:ph type="body" idx="1"/>
          </p:nvPr>
        </p:nvSpPr>
        <p:spPr>
          <a:xfrm>
            <a:off x="683568" y="548680"/>
            <a:ext cx="8229600" cy="880939"/>
          </a:xfrm>
        </p:spPr>
        <p:txBody>
          <a:bodyPr/>
          <a:lstStyle/>
          <a:p>
            <a:pPr>
              <a:buNone/>
            </a:pPr>
            <a:r>
              <a:rPr lang="it-IT" sz="4000" b="1" dirty="0" smtClean="0">
                <a:solidFill>
                  <a:schemeClr val="accent5">
                    <a:lumMod val="20000"/>
                    <a:lumOff val="80000"/>
                  </a:schemeClr>
                </a:solidFill>
                <a:effectLst>
                  <a:outerShdw blurRad="38100" dist="38100" dir="2700000" algn="tl">
                    <a:srgbClr val="000000">
                      <a:alpha val="43137"/>
                    </a:srgbClr>
                  </a:outerShdw>
                </a:effectLst>
                <a:latin typeface="Monotype Corsiva" pitchFamily="66" charset="0"/>
                <a:ea typeface="+mj-ea"/>
                <a:cs typeface="+mj-cs"/>
              </a:rPr>
              <a:t>… un luogo incantato della riviera ligure</a:t>
            </a:r>
          </a:p>
        </p:txBody>
      </p:sp>
      <p:pic>
        <p:nvPicPr>
          <p:cNvPr id="32771" name="Picture 4" descr="Sestri_Favole"/>
          <p:cNvPicPr>
            <a:picLocks noChangeAspect="1" noChangeArrowheads="1"/>
          </p:cNvPicPr>
          <p:nvPr/>
        </p:nvPicPr>
        <p:blipFill>
          <a:blip r:embed="rId3" cstate="print"/>
          <a:srcRect/>
          <a:stretch>
            <a:fillRect/>
          </a:stretch>
        </p:blipFill>
        <p:spPr bwMode="auto">
          <a:xfrm>
            <a:off x="8226425" y="5943600"/>
            <a:ext cx="917575" cy="914400"/>
          </a:xfrm>
          <a:prstGeom prst="rect">
            <a:avLst/>
          </a:prstGeom>
          <a:noFill/>
          <a:ln w="9525">
            <a:noFill/>
            <a:miter lim="800000"/>
            <a:headEnd/>
            <a:tailEnd/>
          </a:ln>
        </p:spPr>
      </p:pic>
    </p:spTree>
  </p:cSld>
  <p:clrMapOvr>
    <a:masterClrMapping/>
  </p:clrMapOvr>
  <p:transition advClick="0"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096.JPG"/>
          <p:cNvPicPr>
            <a:picLocks noChangeAspect="1"/>
          </p:cNvPicPr>
          <p:nvPr/>
        </p:nvPicPr>
        <p:blipFill>
          <a:blip r:embed="rId2" cstate="print"/>
          <a:stretch>
            <a:fillRect/>
          </a:stretch>
        </p:blipFill>
        <p:spPr>
          <a:xfrm>
            <a:off x="0" y="0"/>
            <a:ext cx="9144000" cy="6858000"/>
          </a:xfrm>
          <a:prstGeom prst="rect">
            <a:avLst/>
          </a:prstGeom>
        </p:spPr>
      </p:pic>
      <p:pic>
        <p:nvPicPr>
          <p:cNvPr id="2" name="Immagine 1" descr="Sestri_Favole.jpg"/>
          <p:cNvPicPr>
            <a:picLocks noChangeAspect="1"/>
          </p:cNvPicPr>
          <p:nvPr/>
        </p:nvPicPr>
        <p:blipFill>
          <a:blip r:embed="rId3" cstate="print"/>
          <a:stretch>
            <a:fillRect/>
          </a:stretch>
        </p:blipFill>
        <p:spPr>
          <a:xfrm>
            <a:off x="8160642" y="5877272"/>
            <a:ext cx="983357" cy="980728"/>
          </a:xfrm>
          <a:prstGeom prst="rect">
            <a:avLst/>
          </a:prstGeom>
        </p:spPr>
      </p:pic>
    </p:spTree>
  </p:cSld>
  <p:clrMapOvr>
    <a:masterClrMapping/>
  </p:clrMapOvr>
  <p:transition advClick="0" advTm="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Documents and Settings\prima\Documenti\S_Salvatore_basilic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olo 1"/>
          <p:cNvSpPr>
            <a:spLocks noGrp="1"/>
          </p:cNvSpPr>
          <p:nvPr>
            <p:ph type="title" idx="4294967295"/>
          </p:nvPr>
        </p:nvSpPr>
        <p:spPr>
          <a:xfrm>
            <a:off x="2699792" y="0"/>
            <a:ext cx="6336704" cy="1143000"/>
          </a:xfrm>
        </p:spPr>
        <p:txBody>
          <a:bodyPr/>
          <a:lstStyle/>
          <a:p>
            <a:pPr eaLnBrk="1" hangingPunct="1"/>
            <a:r>
              <a:rPr lang="it-IT" sz="4000" b="1" cap="all" dirty="0" smtClean="0">
                <a:solidFill>
                  <a:schemeClr val="bg1">
                    <a:lumMod val="95000"/>
                  </a:schemeClr>
                </a:solidFill>
                <a:effectLst>
                  <a:outerShdw blurRad="38100" dist="38100" dir="2700000" algn="tl">
                    <a:srgbClr val="000000">
                      <a:alpha val="43137"/>
                    </a:srgbClr>
                  </a:outerShdw>
                </a:effectLst>
                <a:latin typeface="Monotype Corsiva" pitchFamily="66" charset="0"/>
              </a:rPr>
              <a:t>San Salvatore</a:t>
            </a:r>
            <a:br>
              <a:rPr lang="it-IT" sz="4000" b="1" cap="all" dirty="0" smtClean="0">
                <a:solidFill>
                  <a:schemeClr val="bg1">
                    <a:lumMod val="95000"/>
                  </a:schemeClr>
                </a:solidFill>
                <a:effectLst>
                  <a:outerShdw blurRad="38100" dist="38100" dir="2700000" algn="tl">
                    <a:srgbClr val="000000">
                      <a:alpha val="43137"/>
                    </a:srgbClr>
                  </a:outerShdw>
                </a:effectLst>
                <a:latin typeface="Monotype Corsiva" pitchFamily="66" charset="0"/>
              </a:rPr>
            </a:br>
            <a:r>
              <a:rPr lang="it-IT" sz="4000" b="1" cap="all" dirty="0" smtClean="0">
                <a:solidFill>
                  <a:schemeClr val="bg1">
                    <a:lumMod val="95000"/>
                  </a:schemeClr>
                </a:solidFill>
                <a:effectLst>
                  <a:outerShdw blurRad="38100" dist="38100" dir="2700000" algn="tl">
                    <a:srgbClr val="000000">
                      <a:alpha val="43137"/>
                    </a:srgbClr>
                  </a:outerShdw>
                </a:effectLst>
                <a:latin typeface="Monotype Corsiva" pitchFamily="66" charset="0"/>
              </a:rPr>
              <a:t>Basilica dei </a:t>
            </a:r>
            <a:r>
              <a:rPr lang="it-IT" sz="4000" b="1" cap="all"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Fieschi</a:t>
            </a:r>
            <a:endParaRPr lang="it-IT" sz="4000" b="1" cap="all" dirty="0" smtClean="0">
              <a:solidFill>
                <a:schemeClr val="bg1">
                  <a:lumMod val="95000"/>
                </a:schemeClr>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advClick="0" advTm="30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5000"/>
          </a:schemeClr>
        </a:solidFill>
        <a:effectLst/>
      </p:bgPr>
    </p:bg>
    <p:spTree>
      <p:nvGrpSpPr>
        <p:cNvPr id="1" name=""/>
        <p:cNvGrpSpPr/>
        <p:nvPr/>
      </p:nvGrpSpPr>
      <p:grpSpPr>
        <a:xfrm>
          <a:off x="0" y="0"/>
          <a:ext cx="0" cy="0"/>
          <a:chOff x="0" y="0"/>
          <a:chExt cx="0" cy="0"/>
        </a:xfrm>
      </p:grpSpPr>
      <p:pic>
        <p:nvPicPr>
          <p:cNvPr id="2" name="Immagine 1" descr="S_Salvatore_basilica.jpg"/>
          <p:cNvPicPr>
            <a:picLocks noChangeAspect="1"/>
          </p:cNvPicPr>
          <p:nvPr/>
        </p:nvPicPr>
        <p:blipFill>
          <a:blip r:embed="rId2" cstate="print"/>
          <a:stretch>
            <a:fillRect/>
          </a:stretch>
        </p:blipFill>
        <p:spPr>
          <a:xfrm>
            <a:off x="8100392" y="5819958"/>
            <a:ext cx="1043608" cy="1038042"/>
          </a:xfrm>
          <a:prstGeom prst="rect">
            <a:avLst/>
          </a:prstGeom>
        </p:spPr>
      </p:pic>
      <p:sp>
        <p:nvSpPr>
          <p:cNvPr id="4" name="Titolo 3"/>
          <p:cNvSpPr>
            <a:spLocks noGrp="1"/>
          </p:cNvSpPr>
          <p:nvPr>
            <p:ph type="title"/>
          </p:nvPr>
        </p:nvSpPr>
        <p:spPr>
          <a:xfrm>
            <a:off x="4427984" y="0"/>
            <a:ext cx="4474840" cy="6583362"/>
          </a:xfrm>
        </p:spPr>
        <p:txBody>
          <a:bodyPr/>
          <a:lstStyle/>
          <a:p>
            <a:r>
              <a:rPr lang="it-IT" sz="2400" b="1" dirty="0" smtClean="0">
                <a:solidFill>
                  <a:schemeClr val="tx1">
                    <a:lumMod val="65000"/>
                    <a:lumOff val="35000"/>
                  </a:schemeClr>
                </a:solidFill>
                <a:effectLst>
                  <a:outerShdw blurRad="38100" dist="38100" dir="2700000" algn="tl">
                    <a:srgbClr val="000000">
                      <a:alpha val="43137"/>
                    </a:srgbClr>
                  </a:outerShdw>
                </a:effectLst>
                <a:latin typeface="Monotype Corsiva" pitchFamily="66" charset="0"/>
              </a:rPr>
              <a:t>Uno dei più importanti e meglio conservati monumenti romanico – gotico della Liguria, la Basilica lega la sua storia alla lotta, verso la metà del Duecento, tra l’imperatore Federico II di Svevia e il papa Innocenzo IV. </a:t>
            </a:r>
            <a:br>
              <a:rPr lang="it-IT" sz="2400" b="1" dirty="0" smtClean="0">
                <a:solidFill>
                  <a:schemeClr val="tx1">
                    <a:lumMod val="65000"/>
                    <a:lumOff val="35000"/>
                  </a:schemeClr>
                </a:solidFill>
                <a:effectLst>
                  <a:outerShdw blurRad="38100" dist="38100" dir="2700000" algn="tl">
                    <a:srgbClr val="000000">
                      <a:alpha val="43137"/>
                    </a:srgbClr>
                  </a:outerShdw>
                </a:effectLst>
                <a:latin typeface="Monotype Corsiva" pitchFamily="66" charset="0"/>
              </a:rPr>
            </a:br>
            <a:r>
              <a:rPr lang="it-IT" sz="2400" b="1" dirty="0" smtClean="0">
                <a:solidFill>
                  <a:schemeClr val="tx1">
                    <a:lumMod val="65000"/>
                    <a:lumOff val="35000"/>
                  </a:schemeClr>
                </a:solidFill>
                <a:effectLst>
                  <a:outerShdw blurRad="38100" dist="38100" dir="2700000" algn="tl">
                    <a:srgbClr val="000000">
                      <a:alpha val="43137"/>
                    </a:srgbClr>
                  </a:outerShdw>
                </a:effectLst>
                <a:latin typeface="Monotype Corsiva" pitchFamily="66" charset="0"/>
              </a:rPr>
              <a:t/>
            </a:r>
            <a:br>
              <a:rPr lang="it-IT" sz="2400" b="1" dirty="0" smtClean="0">
                <a:solidFill>
                  <a:schemeClr val="tx1">
                    <a:lumMod val="65000"/>
                    <a:lumOff val="35000"/>
                  </a:schemeClr>
                </a:solidFill>
                <a:effectLst>
                  <a:outerShdw blurRad="38100" dist="38100" dir="2700000" algn="tl">
                    <a:srgbClr val="000000">
                      <a:alpha val="43137"/>
                    </a:srgbClr>
                  </a:outerShdw>
                </a:effectLst>
                <a:latin typeface="Monotype Corsiva" pitchFamily="66" charset="0"/>
              </a:rPr>
            </a:br>
            <a:r>
              <a:rPr lang="it-IT" sz="2400" b="1" dirty="0" smtClean="0">
                <a:solidFill>
                  <a:schemeClr val="tx1">
                    <a:lumMod val="65000"/>
                    <a:lumOff val="35000"/>
                  </a:schemeClr>
                </a:solidFill>
                <a:effectLst>
                  <a:outerShdw blurRad="38100" dist="38100" dir="2700000" algn="tl">
                    <a:srgbClr val="000000">
                      <a:alpha val="43137"/>
                    </a:srgbClr>
                  </a:outerShdw>
                </a:effectLst>
                <a:latin typeface="Monotype Corsiva" pitchFamily="66" charset="0"/>
              </a:rPr>
              <a:t>La facciata è a doppio spiovente e presenta un rivestimento in ardesia e marmo bianco. Al centro spicca un ampio rosone sormontato da archetti gotici e romanici. Al centro della basilica si innalza la torre quadrangolare sormontata da un’acuta piramide con ai lati quattro guglie.</a:t>
            </a:r>
            <a:br>
              <a:rPr lang="it-IT" sz="2400" b="1" dirty="0" smtClean="0">
                <a:solidFill>
                  <a:schemeClr val="tx1">
                    <a:lumMod val="65000"/>
                    <a:lumOff val="35000"/>
                  </a:schemeClr>
                </a:solidFill>
                <a:effectLst>
                  <a:outerShdw blurRad="38100" dist="38100" dir="2700000" algn="tl">
                    <a:srgbClr val="000000">
                      <a:alpha val="43137"/>
                    </a:srgbClr>
                  </a:outerShdw>
                </a:effectLst>
                <a:latin typeface="Monotype Corsiva" pitchFamily="66" charset="0"/>
              </a:rPr>
            </a:br>
            <a:endParaRPr lang="it-IT" sz="2400" b="1" dirty="0" smtClean="0">
              <a:solidFill>
                <a:schemeClr val="tx1">
                  <a:lumMod val="65000"/>
                  <a:lumOff val="35000"/>
                </a:schemeClr>
              </a:solidFill>
              <a:effectLst>
                <a:outerShdw blurRad="38100" dist="38100" dir="2700000" algn="tl">
                  <a:srgbClr val="000000">
                    <a:alpha val="43137"/>
                  </a:srgbClr>
                </a:outerShdw>
              </a:effectLst>
              <a:latin typeface="Monotype Corsiva" pitchFamily="66" charset="0"/>
            </a:endParaRPr>
          </a:p>
        </p:txBody>
      </p:sp>
      <p:pic>
        <p:nvPicPr>
          <p:cNvPr id="7" name="Immagine 6" descr="fieschi.jpg"/>
          <p:cNvPicPr>
            <a:picLocks noChangeAspect="1"/>
          </p:cNvPicPr>
          <p:nvPr/>
        </p:nvPicPr>
        <p:blipFill>
          <a:blip r:embed="rId3" cstate="print"/>
          <a:stretch>
            <a:fillRect/>
          </a:stretch>
        </p:blipFill>
        <p:spPr>
          <a:xfrm>
            <a:off x="323528" y="260648"/>
            <a:ext cx="4014192" cy="6021288"/>
          </a:xfrm>
          <a:prstGeom prst="rect">
            <a:avLst/>
          </a:prstGeo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7000" r="-6000" b="-7000"/>
          </a:stretch>
        </a:blipFill>
        <a:effectLst/>
      </p:bgPr>
    </p:bg>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pPr eaLnBrk="1" hangingPunct="1"/>
            <a:r>
              <a:rPr lang="it-IT" sz="4000" b="1" cap="all" dirty="0" smtClean="0">
                <a:solidFill>
                  <a:schemeClr val="accent6">
                    <a:lumMod val="20000"/>
                    <a:lumOff val="80000"/>
                  </a:schemeClr>
                </a:solidFill>
                <a:effectLst>
                  <a:outerShdw blurRad="38100" dist="38100" dir="2700000" algn="tl">
                    <a:srgbClr val="000000">
                      <a:alpha val="43137"/>
                    </a:srgbClr>
                  </a:outerShdw>
                </a:effectLst>
                <a:latin typeface="Monotype Corsiva" pitchFamily="66" charset="0"/>
              </a:rPr>
              <a:t>Miniera di </a:t>
            </a:r>
            <a:r>
              <a:rPr lang="it-IT" sz="4000" b="1" cap="all" dirty="0" err="1" smtClean="0">
                <a:solidFill>
                  <a:schemeClr val="accent6">
                    <a:lumMod val="20000"/>
                    <a:lumOff val="80000"/>
                  </a:schemeClr>
                </a:solidFill>
                <a:effectLst>
                  <a:outerShdw blurRad="38100" dist="38100" dir="2700000" algn="tl">
                    <a:srgbClr val="000000">
                      <a:alpha val="43137"/>
                    </a:srgbClr>
                  </a:outerShdw>
                </a:effectLst>
                <a:latin typeface="Monotype Corsiva" pitchFamily="66" charset="0"/>
              </a:rPr>
              <a:t>gambatesa</a:t>
            </a:r>
            <a:endParaRPr lang="it-IT" sz="4000" b="1" cap="all" dirty="0" smtClean="0">
              <a:solidFill>
                <a:schemeClr val="accent6">
                  <a:lumMod val="20000"/>
                  <a:lumOff val="80000"/>
                </a:schemeClr>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spd="slow" advClick="0" advTm="3000">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gambatesa.jpg"/>
          <p:cNvPicPr>
            <a:picLocks noChangeAspect="1"/>
          </p:cNvPicPr>
          <p:nvPr/>
        </p:nvPicPr>
        <p:blipFill>
          <a:blip r:embed="rId2" cstate="print"/>
          <a:stretch>
            <a:fillRect/>
          </a:stretch>
        </p:blipFill>
        <p:spPr>
          <a:xfrm>
            <a:off x="0" y="0"/>
            <a:ext cx="9144000" cy="6858000"/>
          </a:xfrm>
          <a:prstGeom prst="rect">
            <a:avLst/>
          </a:prstGeom>
        </p:spPr>
      </p:pic>
      <p:sp>
        <p:nvSpPr>
          <p:cNvPr id="25602" name="Segnaposto contenuto 2"/>
          <p:cNvSpPr>
            <a:spLocks noGrp="1"/>
          </p:cNvSpPr>
          <p:nvPr>
            <p:ph idx="1"/>
          </p:nvPr>
        </p:nvSpPr>
        <p:spPr>
          <a:xfrm>
            <a:off x="539552" y="980728"/>
            <a:ext cx="8229600" cy="4525963"/>
          </a:xfrm>
        </p:spPr>
        <p:txBody>
          <a:bodyPr/>
          <a:lstStyle/>
          <a:p>
            <a:pPr>
              <a:buNone/>
            </a:pPr>
            <a:r>
              <a:rPr lang="it-IT" sz="4400" b="1" dirty="0" smtClean="0">
                <a:solidFill>
                  <a:srgbClr val="EACCA4"/>
                </a:solidFill>
                <a:latin typeface="Monotype Corsiva" pitchFamily="66" charset="0"/>
              </a:rPr>
              <a:t>La miniera di </a:t>
            </a:r>
            <a:r>
              <a:rPr lang="it-IT" sz="4400" b="1" dirty="0" err="1" smtClean="0">
                <a:solidFill>
                  <a:srgbClr val="EACCA4"/>
                </a:solidFill>
                <a:latin typeface="Monotype Corsiva" pitchFamily="66" charset="0"/>
              </a:rPr>
              <a:t>Gambatesa</a:t>
            </a:r>
            <a:r>
              <a:rPr lang="it-IT" sz="4400" b="1" dirty="0" smtClean="0">
                <a:solidFill>
                  <a:srgbClr val="EACCA4"/>
                </a:solidFill>
                <a:latin typeface="Monotype Corsiva" pitchFamily="66" charset="0"/>
              </a:rPr>
              <a:t> è stata una miniera sotterranea da cui veniva estratta la </a:t>
            </a:r>
            <a:r>
              <a:rPr lang="it-IT" sz="4400" b="1" dirty="0" err="1" smtClean="0">
                <a:solidFill>
                  <a:srgbClr val="EACCA4"/>
                </a:solidFill>
                <a:latin typeface="Monotype Corsiva" pitchFamily="66" charset="0"/>
              </a:rPr>
              <a:t>braunite</a:t>
            </a:r>
            <a:r>
              <a:rPr lang="it-IT" sz="4400" b="1" dirty="0" smtClean="0">
                <a:solidFill>
                  <a:srgbClr val="EACCA4"/>
                </a:solidFill>
                <a:latin typeface="Monotype Corsiva" pitchFamily="66" charset="0"/>
              </a:rPr>
              <a:t>, minerale che contiene manganese per la produzione di acciaio di qualità; la miniera fu sfruttata anche dall'</a:t>
            </a:r>
            <a:r>
              <a:rPr lang="it-IT" sz="4400" b="1" dirty="0" err="1" smtClean="0">
                <a:solidFill>
                  <a:srgbClr val="EACCA4"/>
                </a:solidFill>
                <a:latin typeface="Monotype Corsiva" pitchFamily="66" charset="0"/>
              </a:rPr>
              <a:t>Italsider</a:t>
            </a:r>
            <a:r>
              <a:rPr lang="it-IT" sz="4400" b="1" dirty="0" smtClean="0">
                <a:solidFill>
                  <a:srgbClr val="EACCA4"/>
                </a:solidFill>
                <a:latin typeface="Monotype Corsiva" pitchFamily="66" charset="0"/>
              </a:rPr>
              <a:t>.</a:t>
            </a:r>
          </a:p>
        </p:txBody>
      </p:sp>
      <p:pic>
        <p:nvPicPr>
          <p:cNvPr id="25603" name="Picture 2"/>
          <p:cNvPicPr>
            <a:picLocks noChangeAspect="1" noChangeArrowheads="1"/>
          </p:cNvPicPr>
          <p:nvPr/>
        </p:nvPicPr>
        <p:blipFill>
          <a:blip r:embed="rId3" cstate="print"/>
          <a:srcRect l="49719" t="48299" r="36073" b="31181"/>
          <a:stretch>
            <a:fillRect/>
          </a:stretch>
        </p:blipFill>
        <p:spPr bwMode="auto">
          <a:xfrm>
            <a:off x="8286750" y="5929313"/>
            <a:ext cx="857250" cy="928687"/>
          </a:xfrm>
          <a:prstGeom prst="rect">
            <a:avLst/>
          </a:prstGeom>
          <a:noFill/>
          <a:ln w="9525">
            <a:noFill/>
            <a:miter lim="800000"/>
            <a:headEnd/>
            <a:tailEnd/>
          </a:ln>
        </p:spPr>
      </p:pic>
    </p:spTree>
  </p:cSld>
  <p:clrMapOvr>
    <a:masterClrMapping/>
  </p:clrMapOvr>
  <p:transition advClick="0" advTm="3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5" descr="gambatesaxc.jpg"/>
          <p:cNvPicPr>
            <a:picLocks noChangeAspect="1"/>
          </p:cNvPicPr>
          <p:nvPr/>
        </p:nvPicPr>
        <p:blipFill>
          <a:blip r:embed="rId2" cstate="print"/>
          <a:stretch>
            <a:fillRect/>
          </a:stretch>
        </p:blipFill>
        <p:spPr bwMode="auto">
          <a:xfrm>
            <a:off x="0" y="0"/>
            <a:ext cx="9143999" cy="6858000"/>
          </a:xfrm>
          <a:prstGeom prst="rect">
            <a:avLst/>
          </a:prstGeom>
          <a:noFill/>
          <a:ln w="9525">
            <a:noFill/>
            <a:miter lim="800000"/>
            <a:headEnd/>
            <a:tailEnd/>
          </a:ln>
        </p:spPr>
      </p:pic>
      <p:pic>
        <p:nvPicPr>
          <p:cNvPr id="26627" name="Picture 2"/>
          <p:cNvPicPr>
            <a:picLocks noChangeAspect="1" noChangeArrowheads="1"/>
          </p:cNvPicPr>
          <p:nvPr/>
        </p:nvPicPr>
        <p:blipFill>
          <a:blip r:embed="rId3" cstate="print"/>
          <a:srcRect l="49719" t="48299" r="36073" b="31181"/>
          <a:stretch>
            <a:fillRect/>
          </a:stretch>
        </p:blipFill>
        <p:spPr bwMode="auto">
          <a:xfrm>
            <a:off x="8286750" y="5929313"/>
            <a:ext cx="857250" cy="928687"/>
          </a:xfrm>
          <a:prstGeom prst="rect">
            <a:avLst/>
          </a:prstGeom>
          <a:noFill/>
          <a:ln w="9525">
            <a:noFill/>
            <a:miter lim="800000"/>
            <a:headEnd/>
            <a:tailEnd/>
          </a:ln>
        </p:spPr>
      </p:pic>
    </p:spTree>
  </p:cSld>
  <p:clrMapOvr>
    <a:masterClrMapping/>
  </p:clrMapOvr>
  <p:transition advClick="0" advTm="1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t="-1000" r="-1000"/>
          </a:stretch>
        </a:blipFill>
        <a:effectLst/>
      </p:bgPr>
    </p:bg>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pPr eaLnBrk="1" hangingPunct="1"/>
            <a:r>
              <a:rPr lang="it-IT" sz="4000" b="1" cap="all" dirty="0" smtClean="0">
                <a:solidFill>
                  <a:schemeClr val="bg1"/>
                </a:solidFill>
                <a:effectLst>
                  <a:outerShdw blurRad="38100" dist="38100" dir="2700000" algn="tl">
                    <a:srgbClr val="000000">
                      <a:alpha val="43137"/>
                    </a:srgbClr>
                  </a:outerShdw>
                </a:effectLst>
                <a:latin typeface="Monotype Corsiva" pitchFamily="66" charset="0"/>
              </a:rPr>
              <a:t>cave </a:t>
            </a:r>
            <a:r>
              <a:rPr lang="it-IT" sz="4000" b="1" cap="all" dirty="0" err="1" smtClean="0">
                <a:solidFill>
                  <a:schemeClr val="bg1"/>
                </a:solidFill>
                <a:effectLst>
                  <a:outerShdw blurRad="38100" dist="38100" dir="2700000" algn="tl">
                    <a:srgbClr val="000000">
                      <a:alpha val="43137"/>
                    </a:srgbClr>
                  </a:outerShdw>
                </a:effectLst>
                <a:latin typeface="Monotype Corsiva" pitchFamily="66" charset="0"/>
              </a:rPr>
              <a:t>DI</a:t>
            </a:r>
            <a:r>
              <a:rPr lang="it-IT" sz="4000" b="1" cap="all" dirty="0" smtClean="0">
                <a:solidFill>
                  <a:schemeClr val="bg1"/>
                </a:solidFill>
                <a:effectLst>
                  <a:outerShdw blurRad="38100" dist="38100" dir="2700000" algn="tl">
                    <a:srgbClr val="000000">
                      <a:alpha val="43137"/>
                    </a:srgbClr>
                  </a:outerShdw>
                </a:effectLst>
                <a:latin typeface="Monotype Corsiva" pitchFamily="66" charset="0"/>
              </a:rPr>
              <a:t>  ARDESIA </a:t>
            </a:r>
          </a:p>
        </p:txBody>
      </p:sp>
    </p:spTree>
  </p:cSld>
  <p:clrMapOvr>
    <a:masterClrMapping/>
  </p:clrMapOvr>
  <p:transition advClick="0" advTm="3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674" name="Segnaposto contenuto 2"/>
          <p:cNvSpPr>
            <a:spLocks noGrp="1"/>
          </p:cNvSpPr>
          <p:nvPr>
            <p:ph idx="1"/>
          </p:nvPr>
        </p:nvSpPr>
        <p:spPr>
          <a:xfrm>
            <a:off x="0" y="2465512"/>
            <a:ext cx="8532440" cy="4392488"/>
          </a:xfrm>
        </p:spPr>
        <p:txBody>
          <a:bodyPr/>
          <a:lstStyle/>
          <a:p>
            <a:pPr>
              <a:buNone/>
            </a:pPr>
            <a:endParaRPr lang="it-IT" sz="2800" b="1" dirty="0" smtClean="0">
              <a:solidFill>
                <a:schemeClr val="bg1"/>
              </a:solidFill>
              <a:latin typeface="Monotype Corsiva" pitchFamily="66" charset="0"/>
            </a:endParaRPr>
          </a:p>
          <a:p>
            <a:pPr>
              <a:buNone/>
            </a:pPr>
            <a:r>
              <a:rPr lang="it-IT" sz="2800" b="1" dirty="0" smtClean="0">
                <a:solidFill>
                  <a:schemeClr val="bg1"/>
                </a:solidFill>
                <a:latin typeface="Monotype Corsiva" pitchFamily="66" charset="0"/>
              </a:rPr>
              <a:t>L'ardèsia  è una varietà di roccia metamorfica di origine sedimentaria, diffusa in Italia settentrionale e da molti secoli</a:t>
            </a:r>
          </a:p>
          <a:p>
            <a:pPr>
              <a:buNone/>
            </a:pPr>
            <a:r>
              <a:rPr lang="it-IT" sz="2800" b="1" dirty="0" smtClean="0">
                <a:solidFill>
                  <a:schemeClr val="bg1"/>
                </a:solidFill>
                <a:latin typeface="Monotype Corsiva" pitchFamily="66" charset="0"/>
              </a:rPr>
              <a:t>estratta dalle cave della valle </a:t>
            </a:r>
            <a:r>
              <a:rPr lang="it-IT" sz="2800" b="1" dirty="0" err="1" smtClean="0">
                <a:solidFill>
                  <a:schemeClr val="bg1"/>
                </a:solidFill>
                <a:latin typeface="Monotype Corsiva" pitchFamily="66" charset="0"/>
              </a:rPr>
              <a:t>Fontanabuona</a:t>
            </a:r>
            <a:r>
              <a:rPr lang="it-IT" sz="2800" b="1" dirty="0" smtClean="0">
                <a:solidFill>
                  <a:schemeClr val="bg1"/>
                </a:solidFill>
                <a:latin typeface="Monotype Corsiva" pitchFamily="66" charset="0"/>
              </a:rPr>
              <a:t> in Liguria.</a:t>
            </a:r>
          </a:p>
          <a:p>
            <a:pPr>
              <a:buNone/>
            </a:pPr>
            <a:r>
              <a:rPr lang="it-IT" sz="2800" b="1" dirty="0" smtClean="0">
                <a:solidFill>
                  <a:schemeClr val="bg1"/>
                </a:solidFill>
                <a:latin typeface="Monotype Corsiva" pitchFamily="66" charset="0"/>
              </a:rPr>
              <a:t>È compatta, di colore </a:t>
            </a:r>
            <a:r>
              <a:rPr lang="it-IT" sz="2800" b="1" dirty="0" err="1" smtClean="0">
                <a:solidFill>
                  <a:schemeClr val="bg1"/>
                </a:solidFill>
                <a:latin typeface="Monotype Corsiva" pitchFamily="66" charset="0"/>
              </a:rPr>
              <a:t>plumbeo-nerastra</a:t>
            </a:r>
            <a:r>
              <a:rPr lang="it-IT" sz="2800" b="1" dirty="0" smtClean="0">
                <a:solidFill>
                  <a:schemeClr val="bg1"/>
                </a:solidFill>
                <a:latin typeface="Monotype Corsiva" pitchFamily="66" charset="0"/>
              </a:rPr>
              <a:t> e facilmente lavorabile. </a:t>
            </a:r>
          </a:p>
          <a:p>
            <a:pPr>
              <a:buNone/>
            </a:pPr>
            <a:r>
              <a:rPr lang="it-IT" sz="2800" b="1" dirty="0" smtClean="0">
                <a:solidFill>
                  <a:schemeClr val="bg1"/>
                </a:solidFill>
                <a:latin typeface="Monotype Corsiva" pitchFamily="66" charset="0"/>
              </a:rPr>
              <a:t>In virtù della propria scistosità può essere impiegata in vari settori artigianali e industriali tanto dell'architettura e dell'edilizia , quanto in arte nel design e dell'oggettistica di uso quotidiano.</a:t>
            </a:r>
          </a:p>
          <a:p>
            <a:pPr eaLnBrk="1" hangingPunct="1"/>
            <a:endParaRPr lang="it-IT" sz="2800" b="1" dirty="0" smtClean="0">
              <a:solidFill>
                <a:schemeClr val="bg1"/>
              </a:solidFill>
              <a:latin typeface="Monotype Corsiva" pitchFamily="66" charset="0"/>
            </a:endParaRPr>
          </a:p>
          <a:p>
            <a:pPr eaLnBrk="1" hangingPunct="1"/>
            <a:endParaRPr lang="it-IT" sz="2000" b="1" dirty="0" smtClean="0"/>
          </a:p>
        </p:txBody>
      </p:sp>
      <p:pic>
        <p:nvPicPr>
          <p:cNvPr id="28675" name="Immagine 7" descr="PITTOGRAMMI6.JPG"/>
          <p:cNvPicPr>
            <a:picLocks noChangeAspect="1"/>
          </p:cNvPicPr>
          <p:nvPr/>
        </p:nvPicPr>
        <p:blipFill>
          <a:blip r:embed="rId3" cstate="print"/>
          <a:srcRect l="16463" t="12547" r="45123" b="60294"/>
          <a:stretch>
            <a:fillRect/>
          </a:stretch>
        </p:blipFill>
        <p:spPr bwMode="auto">
          <a:xfrm>
            <a:off x="8280400" y="5994400"/>
            <a:ext cx="863600" cy="863600"/>
          </a:xfrm>
          <a:prstGeom prst="rect">
            <a:avLst/>
          </a:prstGeom>
          <a:noFill/>
          <a:ln w="9525">
            <a:noFill/>
            <a:miter lim="800000"/>
            <a:headEnd/>
            <a:tailEnd/>
          </a:ln>
        </p:spPr>
      </p:pic>
    </p:spTree>
  </p:cSld>
  <p:clrMapOvr>
    <a:masterClrMapping/>
  </p:clrMapOvr>
  <p:transition advClick="0"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G_4312.JPG"/>
          <p:cNvPicPr>
            <a:picLocks noChangeAspect="1"/>
          </p:cNvPicPr>
          <p:nvPr/>
        </p:nvPicPr>
        <p:blipFill>
          <a:blip r:embed="rId2" cstate="print">
            <a:lum bright="24000" contrast="10000"/>
          </a:blip>
          <a:stretch>
            <a:fillRect/>
          </a:stretch>
        </p:blipFill>
        <p:spPr>
          <a:xfrm>
            <a:off x="0" y="0"/>
            <a:ext cx="9144000" cy="6858000"/>
          </a:xfrm>
          <a:prstGeom prst="rect">
            <a:avLst/>
          </a:prstGeom>
        </p:spPr>
      </p:pic>
      <p:pic>
        <p:nvPicPr>
          <p:cNvPr id="2" name="Immagine 1" descr="ParcoRocca.jpg"/>
          <p:cNvPicPr>
            <a:picLocks noChangeAspect="1"/>
          </p:cNvPicPr>
          <p:nvPr/>
        </p:nvPicPr>
        <p:blipFill>
          <a:blip r:embed="rId3" cstate="print"/>
          <a:stretch>
            <a:fillRect/>
          </a:stretch>
        </p:blipFill>
        <p:spPr>
          <a:xfrm>
            <a:off x="8235280" y="5949280"/>
            <a:ext cx="908720" cy="908720"/>
          </a:xfrm>
          <a:prstGeom prst="rect">
            <a:avLst/>
          </a:prstGeom>
        </p:spPr>
      </p:pic>
      <p:sp>
        <p:nvSpPr>
          <p:cNvPr id="4" name="Titolo 3"/>
          <p:cNvSpPr>
            <a:spLocks noGrp="1"/>
          </p:cNvSpPr>
          <p:nvPr>
            <p:ph type="title"/>
          </p:nvPr>
        </p:nvSpPr>
        <p:spPr>
          <a:xfrm>
            <a:off x="144016" y="0"/>
            <a:ext cx="8892480" cy="4509120"/>
          </a:xfrm>
        </p:spPr>
        <p:txBody>
          <a:bodyPr/>
          <a:lstStyle/>
          <a:p>
            <a:r>
              <a:rPr lang="it-IT" sz="3200" b="1" dirty="0" smtClean="0">
                <a:solidFill>
                  <a:srgbClr val="FCD904"/>
                </a:solidFill>
                <a:effectLst>
                  <a:outerShdw blurRad="38100" dist="38100" dir="2700000" algn="tl">
                    <a:srgbClr val="000000">
                      <a:alpha val="43137"/>
                    </a:srgbClr>
                  </a:outerShdw>
                </a:effectLst>
                <a:latin typeface="Monotype Corsiva" pitchFamily="66" charset="0"/>
              </a:rPr>
              <a:t>Il Palazzo Villa Rocca è situato nel centro storico della cittadina di Chiavari, è un giardino botanico realizzato dalla famiglia Rocca che lo acquistò nel 1903 e lo finì nel 1908, su progetto di un architetto genovese. </a:t>
            </a:r>
            <a:br>
              <a:rPr lang="it-IT" sz="3200" b="1" dirty="0" smtClean="0">
                <a:solidFill>
                  <a:srgbClr val="FCD904"/>
                </a:solidFill>
                <a:effectLst>
                  <a:outerShdw blurRad="38100" dist="38100" dir="2700000" algn="tl">
                    <a:srgbClr val="000000">
                      <a:alpha val="43137"/>
                    </a:srgbClr>
                  </a:outerShdw>
                </a:effectLst>
                <a:latin typeface="Monotype Corsiva" pitchFamily="66" charset="0"/>
              </a:rPr>
            </a:br>
            <a:r>
              <a:rPr lang="it-IT" sz="3200" b="1" dirty="0" smtClean="0">
                <a:solidFill>
                  <a:srgbClr val="FCD904"/>
                </a:solidFill>
                <a:effectLst>
                  <a:outerShdw blurRad="38100" dist="38100" dir="2700000" algn="tl">
                    <a:srgbClr val="000000">
                      <a:alpha val="43137"/>
                    </a:srgbClr>
                  </a:outerShdw>
                </a:effectLst>
                <a:latin typeface="Monotype Corsiva" pitchFamily="66" charset="0"/>
              </a:rPr>
              <a:t>Il giardino si sviluppa in verticale offrendo diversi punti di vista sulla città e sul mare di Chiavari. </a:t>
            </a:r>
            <a:br>
              <a:rPr lang="it-IT" sz="3200" b="1" dirty="0" smtClean="0">
                <a:solidFill>
                  <a:srgbClr val="FCD904"/>
                </a:solidFill>
                <a:effectLst>
                  <a:outerShdw blurRad="38100" dist="38100" dir="2700000" algn="tl">
                    <a:srgbClr val="000000">
                      <a:alpha val="43137"/>
                    </a:srgbClr>
                  </a:outerShdw>
                </a:effectLst>
                <a:latin typeface="Monotype Corsiva" pitchFamily="66" charset="0"/>
              </a:rPr>
            </a:br>
            <a:r>
              <a:rPr lang="it-IT" b="1" dirty="0" smtClean="0">
                <a:solidFill>
                  <a:schemeClr val="tx2">
                    <a:lumMod val="40000"/>
                    <a:lumOff val="60000"/>
                  </a:schemeClr>
                </a:solidFill>
                <a:effectLst>
                  <a:outerShdw blurRad="38100" dist="38100" dir="2700000" algn="tl">
                    <a:srgbClr val="000000">
                      <a:alpha val="43137"/>
                    </a:srgbClr>
                  </a:outerShdw>
                </a:effectLst>
                <a:latin typeface="Edwardian Script ITC" pitchFamily="66" charset="0"/>
              </a:rPr>
              <a:t/>
            </a:r>
            <a:br>
              <a:rPr lang="it-IT" b="1" dirty="0" smtClean="0">
                <a:solidFill>
                  <a:schemeClr val="tx2">
                    <a:lumMod val="40000"/>
                    <a:lumOff val="60000"/>
                  </a:schemeClr>
                </a:solidFill>
                <a:effectLst>
                  <a:outerShdw blurRad="38100" dist="38100" dir="2700000" algn="tl">
                    <a:srgbClr val="000000">
                      <a:alpha val="43137"/>
                    </a:srgbClr>
                  </a:outerShdw>
                </a:effectLst>
                <a:latin typeface="Edwardian Script ITC" pitchFamily="66" charset="0"/>
              </a:rPr>
            </a:br>
            <a:endParaRPr lang="it-IT" dirty="0">
              <a:solidFill>
                <a:schemeClr val="tx2">
                  <a:lumMod val="40000"/>
                  <a:lumOff val="60000"/>
                </a:schemeClr>
              </a:solidFill>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144000" cy="6881813"/>
          </a:xfrm>
          <a:prstGeom prst="rect">
            <a:avLst/>
          </a:prstGeom>
          <a:noFill/>
          <a:ln w="9525">
            <a:noFill/>
            <a:miter lim="800000"/>
            <a:headEnd/>
            <a:tailEnd/>
          </a:ln>
        </p:spPr>
      </p:pic>
      <p:sp>
        <p:nvSpPr>
          <p:cNvPr id="29698" name="Segnaposto contenuto 2"/>
          <p:cNvSpPr>
            <a:spLocks noGrp="1"/>
          </p:cNvSpPr>
          <p:nvPr>
            <p:ph idx="1"/>
          </p:nvPr>
        </p:nvSpPr>
        <p:spPr>
          <a:xfrm>
            <a:off x="457200" y="404664"/>
            <a:ext cx="8229600" cy="5721499"/>
          </a:xfrm>
        </p:spPr>
        <p:txBody>
          <a:bodyPr/>
          <a:lstStyle/>
          <a:p>
            <a:pPr>
              <a:buNone/>
            </a:pPr>
            <a:r>
              <a:rPr lang="it-IT" sz="3600" b="1" dirty="0" smtClean="0">
                <a:solidFill>
                  <a:schemeClr val="bg1"/>
                </a:solidFill>
                <a:latin typeface="Monotype Corsiva" pitchFamily="66" charset="0"/>
              </a:rPr>
              <a:t>L'ardesia ligure è anche conosciuta come "lavagna", pietra che secondo l'interpretazione corrente pare abbia assunto questo nome dall'omonima località della riviera di levante che fino al secolo scorso era il centro commerciale italiano di questo materiale.</a:t>
            </a:r>
          </a:p>
          <a:p>
            <a:pPr>
              <a:buNone/>
            </a:pPr>
            <a:r>
              <a:rPr lang="it-IT" sz="3600" b="1" dirty="0" smtClean="0">
                <a:solidFill>
                  <a:schemeClr val="bg1"/>
                </a:solidFill>
                <a:latin typeface="Monotype Corsiva" pitchFamily="66" charset="0"/>
              </a:rPr>
              <a:t>Si ritiene che l'ardesia fu utilizzata in principio circa duemiladuecento anni fa nella zona del </a:t>
            </a:r>
            <a:r>
              <a:rPr lang="it-IT" sz="3600" b="1" dirty="0" err="1" smtClean="0">
                <a:solidFill>
                  <a:schemeClr val="bg1"/>
                </a:solidFill>
                <a:latin typeface="Monotype Corsiva" pitchFamily="66" charset="0"/>
              </a:rPr>
              <a:t>Tigullio</a:t>
            </a:r>
            <a:r>
              <a:rPr lang="it-IT" sz="3600" b="1" dirty="0" smtClean="0">
                <a:solidFill>
                  <a:schemeClr val="bg1"/>
                </a:solidFill>
                <a:latin typeface="Monotype Corsiva" pitchFamily="66" charset="0"/>
              </a:rPr>
              <a:t> non a caso dal nome del popolo che abitava la zona - i </a:t>
            </a:r>
            <a:r>
              <a:rPr lang="it-IT" sz="3600" b="1" dirty="0" err="1" smtClean="0">
                <a:solidFill>
                  <a:schemeClr val="bg1"/>
                </a:solidFill>
                <a:latin typeface="Monotype Corsiva" pitchFamily="66" charset="0"/>
              </a:rPr>
              <a:t>Tigullii</a:t>
            </a:r>
            <a:r>
              <a:rPr lang="it-IT" sz="3600" b="1" dirty="0" smtClean="0">
                <a:solidFill>
                  <a:schemeClr val="bg1"/>
                </a:solidFill>
                <a:latin typeface="Monotype Corsiva" pitchFamily="66" charset="0"/>
              </a:rPr>
              <a:t> - viene fatto derivare il termine di lingua latina </a:t>
            </a:r>
            <a:r>
              <a:rPr lang="it-IT" sz="3600" b="1" dirty="0" err="1" smtClean="0">
                <a:solidFill>
                  <a:schemeClr val="bg1"/>
                </a:solidFill>
                <a:latin typeface="Monotype Corsiva" pitchFamily="66" charset="0"/>
              </a:rPr>
              <a:t>tegula</a:t>
            </a:r>
            <a:r>
              <a:rPr lang="it-IT" sz="3600" b="1" dirty="0" smtClean="0">
                <a:solidFill>
                  <a:schemeClr val="bg1"/>
                </a:solidFill>
                <a:latin typeface="Monotype Corsiva" pitchFamily="66" charset="0"/>
              </a:rPr>
              <a:t>, tegola.</a:t>
            </a:r>
          </a:p>
          <a:p>
            <a:endParaRPr lang="it-IT" sz="2800" b="1" dirty="0" smtClean="0">
              <a:solidFill>
                <a:schemeClr val="bg1"/>
              </a:solidFill>
              <a:latin typeface="Monotype Corsiva" pitchFamily="66" charset="0"/>
            </a:endParaRPr>
          </a:p>
        </p:txBody>
      </p:sp>
      <p:pic>
        <p:nvPicPr>
          <p:cNvPr id="29699" name="Immagine 3" descr="PITTOGRAMMI6.JPG"/>
          <p:cNvPicPr>
            <a:picLocks noChangeAspect="1"/>
          </p:cNvPicPr>
          <p:nvPr/>
        </p:nvPicPr>
        <p:blipFill>
          <a:blip r:embed="rId3" cstate="print"/>
          <a:srcRect l="16463" t="12547" r="45123" b="60294"/>
          <a:stretch>
            <a:fillRect/>
          </a:stretch>
        </p:blipFill>
        <p:spPr bwMode="auto">
          <a:xfrm>
            <a:off x="8280400" y="5994400"/>
            <a:ext cx="863600" cy="863600"/>
          </a:xfrm>
          <a:prstGeom prst="rect">
            <a:avLst/>
          </a:prstGeom>
          <a:noFill/>
          <a:ln w="9525">
            <a:noFill/>
            <a:miter lim="800000"/>
            <a:headEnd/>
            <a:tailEnd/>
          </a:ln>
        </p:spPr>
      </p:pic>
    </p:spTree>
  </p:cSld>
  <p:clrMapOvr>
    <a:masterClrMapping/>
  </p:clrMapOvr>
  <p:transition advClick="0" advTm="3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7000" b="-27000"/>
          </a:stretch>
        </a:blipFill>
        <a:effectLst/>
      </p:bgPr>
    </p:bg>
    <p:spTree>
      <p:nvGrpSpPr>
        <p:cNvPr id="1" name=""/>
        <p:cNvGrpSpPr/>
        <p:nvPr/>
      </p:nvGrpSpPr>
      <p:grpSpPr>
        <a:xfrm>
          <a:off x="0" y="0"/>
          <a:ext cx="0" cy="0"/>
          <a:chOff x="0" y="0"/>
          <a:chExt cx="0" cy="0"/>
        </a:xfrm>
      </p:grpSpPr>
      <p:sp>
        <p:nvSpPr>
          <p:cNvPr id="5" name="Titolo 4"/>
          <p:cNvSpPr>
            <a:spLocks noGrp="1"/>
          </p:cNvSpPr>
          <p:nvPr>
            <p:ph type="ctrTitle"/>
          </p:nvPr>
        </p:nvSpPr>
        <p:spPr>
          <a:xfrm>
            <a:off x="688032" y="4983311"/>
            <a:ext cx="7772400" cy="1470025"/>
          </a:xfrm>
        </p:spPr>
        <p:txBody>
          <a:bodyPr/>
          <a:lstStyle/>
          <a:p>
            <a:r>
              <a:rPr lang="it-IT" sz="4000" b="1" cap="all" dirty="0" smtClean="0">
                <a:solidFill>
                  <a:schemeClr val="tx2"/>
                </a:solidFill>
                <a:effectLst>
                  <a:outerShdw blurRad="38100" dist="38100" dir="2700000" algn="tl">
                    <a:srgbClr val="000000">
                      <a:alpha val="43137"/>
                    </a:srgbClr>
                  </a:outerShdw>
                </a:effectLst>
                <a:latin typeface="Monotype Corsiva" pitchFamily="66" charset="0"/>
              </a:rPr>
              <a:t>Promontorio di Portofino</a:t>
            </a:r>
          </a:p>
        </p:txBody>
      </p:sp>
    </p:spTree>
  </p:cSld>
  <p:clrMapOvr>
    <a:masterClrMapping/>
  </p:clrMapOvr>
  <p:transition advClick="0" advTm="3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Port dall'alto.JPG"/>
          <p:cNvPicPr>
            <a:picLocks noChangeAspect="1"/>
          </p:cNvPicPr>
          <p:nvPr/>
        </p:nvPicPr>
        <p:blipFill>
          <a:blip r:embed="rId3" cstate="print"/>
          <a:stretch>
            <a:fillRect/>
          </a:stretch>
        </p:blipFill>
        <p:spPr>
          <a:xfrm>
            <a:off x="0" y="0"/>
            <a:ext cx="9143999" cy="6858000"/>
          </a:xfrm>
          <a:prstGeom prst="rect">
            <a:avLst/>
          </a:prstGeom>
        </p:spPr>
      </p:pic>
      <p:pic>
        <p:nvPicPr>
          <p:cNvPr id="8" name="Immagine 7" descr="portofino.png"/>
          <p:cNvPicPr>
            <a:picLocks noChangeAspect="1"/>
          </p:cNvPicPr>
          <p:nvPr/>
        </p:nvPicPr>
        <p:blipFill>
          <a:blip r:embed="rId4" cstate="print"/>
          <a:srcRect l="4559" t="4421" b="7161"/>
          <a:stretch>
            <a:fillRect/>
          </a:stretch>
        </p:blipFill>
        <p:spPr>
          <a:xfrm>
            <a:off x="8172400" y="5929689"/>
            <a:ext cx="971600" cy="928310"/>
          </a:xfrm>
          <a:prstGeom prst="roundRect">
            <a:avLst/>
          </a:prstGeom>
        </p:spPr>
      </p:pic>
      <p:sp>
        <p:nvSpPr>
          <p:cNvPr id="15364" name="Segnaposto contenuto 2"/>
          <p:cNvSpPr>
            <a:spLocks noGrp="1"/>
          </p:cNvSpPr>
          <p:nvPr>
            <p:ph idx="1"/>
          </p:nvPr>
        </p:nvSpPr>
        <p:spPr>
          <a:xfrm>
            <a:off x="395536" y="260648"/>
            <a:ext cx="8229600" cy="4176464"/>
          </a:xfrm>
        </p:spPr>
        <p:txBody>
          <a:bodyPr/>
          <a:lstStyle/>
          <a:p>
            <a:pPr algn="ctr" fontAlgn="auto">
              <a:spcAft>
                <a:spcPts val="0"/>
              </a:spcAft>
              <a:buFont typeface="Arial" pitchFamily="34" charset="0"/>
              <a:buNone/>
              <a:defRPr/>
            </a:pPr>
            <a:r>
              <a:rPr lang="it-IT" sz="3600" dirty="0" smtClean="0">
                <a:solidFill>
                  <a:srgbClr val="FF0000"/>
                </a:solidFill>
                <a:latin typeface="Monotype Corsiva" pitchFamily="66" charset="0"/>
              </a:rPr>
              <a:t> </a:t>
            </a:r>
          </a:p>
          <a:p>
            <a:pPr algn="ctr" fontAlgn="auto">
              <a:spcAft>
                <a:spcPts val="0"/>
              </a:spcAft>
              <a:buFont typeface="Arial" pitchFamily="34" charset="0"/>
              <a:buNone/>
              <a:defRPr/>
            </a:pPr>
            <a:r>
              <a:rPr lang="it-IT" sz="3600" b="1" dirty="0" smtClean="0">
                <a:solidFill>
                  <a:srgbClr val="FF0000"/>
                </a:solidFill>
                <a:latin typeface="Monotype Corsiva" pitchFamily="66" charset="0"/>
              </a:rPr>
              <a:t>Il Parco Naturale Regionale di Portofino è costituito dall’omonimo Promontorio, la principale sporgenza della Riviera Ligure, posto 30 Km a levante della città di Genova. </a:t>
            </a:r>
          </a:p>
          <a:p>
            <a:pPr algn="ctr" fontAlgn="auto">
              <a:spcAft>
                <a:spcPts val="0"/>
              </a:spcAft>
              <a:buFont typeface="Arial" pitchFamily="34" charset="0"/>
              <a:buNone/>
              <a:defRPr/>
            </a:pPr>
            <a:r>
              <a:rPr lang="it-IT" sz="3600" b="1" dirty="0" smtClean="0">
                <a:solidFill>
                  <a:srgbClr val="FF0000"/>
                </a:solidFill>
                <a:latin typeface="Monotype Corsiva" pitchFamily="66" charset="0"/>
              </a:rPr>
              <a:t>	Il Promontorio di Portofino, di forma trapezoidale e con una superficie di soli 18 Kmq, ha uno sviluppo costiero di ben 13 Km</a:t>
            </a:r>
          </a:p>
        </p:txBody>
      </p:sp>
    </p:spTree>
  </p:cSld>
  <p:clrMapOvr>
    <a:masterClrMapping/>
  </p:clrMapOvr>
  <p:transition advClick="0" advTm="3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panoramaginestra.JPG"/>
          <p:cNvPicPr>
            <a:picLocks noChangeAspect="1"/>
          </p:cNvPicPr>
          <p:nvPr/>
        </p:nvPicPr>
        <p:blipFill>
          <a:blip r:embed="rId2" cstate="print"/>
          <a:stretch>
            <a:fillRect/>
          </a:stretch>
        </p:blipFill>
        <p:spPr>
          <a:xfrm>
            <a:off x="0" y="-1"/>
            <a:ext cx="9144000" cy="6858001"/>
          </a:xfrm>
          <a:prstGeom prst="rect">
            <a:avLst/>
          </a:prstGeom>
        </p:spPr>
      </p:pic>
      <p:sp>
        <p:nvSpPr>
          <p:cNvPr id="3" name="Segnaposto contenuto 2"/>
          <p:cNvSpPr>
            <a:spLocks noGrp="1"/>
          </p:cNvSpPr>
          <p:nvPr>
            <p:ph idx="1"/>
          </p:nvPr>
        </p:nvSpPr>
        <p:spPr>
          <a:xfrm>
            <a:off x="323528" y="548680"/>
            <a:ext cx="8229600" cy="6048672"/>
          </a:xfrm>
        </p:spPr>
        <p:txBody>
          <a:bodyPr/>
          <a:lstStyle/>
          <a:p>
            <a:pPr>
              <a:buNone/>
            </a:pPr>
            <a:r>
              <a:rPr lang="it-IT" sz="3600" dirty="0" smtClean="0">
                <a:solidFill>
                  <a:srgbClr val="FF0000"/>
                </a:solidFill>
                <a:latin typeface="Monotype Corsiva" pitchFamily="66" charset="0"/>
              </a:rPr>
              <a:t>	</a:t>
            </a:r>
            <a:r>
              <a:rPr lang="it-IT" sz="3600" b="1" dirty="0" smtClean="0">
                <a:solidFill>
                  <a:srgbClr val="FF0000"/>
                </a:solidFill>
                <a:latin typeface="Monotype Corsiva" pitchFamily="66" charset="0"/>
              </a:rPr>
              <a:t>La popolazione del Parco di Portofino è di circa 680 abitanti, residenti nei territori dei tre Comuni del Parco: </a:t>
            </a:r>
            <a:br>
              <a:rPr lang="it-IT" sz="3600" b="1" dirty="0" smtClean="0">
                <a:solidFill>
                  <a:srgbClr val="FF0000"/>
                </a:solidFill>
                <a:latin typeface="Monotype Corsiva" pitchFamily="66" charset="0"/>
              </a:rPr>
            </a:br>
            <a:r>
              <a:rPr lang="it-IT" sz="3600" b="1" dirty="0" err="1" smtClean="0">
                <a:solidFill>
                  <a:srgbClr val="FF0000"/>
                </a:solidFill>
                <a:latin typeface="Monotype Corsiva" pitchFamily="66" charset="0"/>
              </a:rPr>
              <a:t>Camogli</a:t>
            </a:r>
            <a:r>
              <a:rPr lang="it-IT" sz="3600" b="1" dirty="0" smtClean="0">
                <a:solidFill>
                  <a:srgbClr val="FF0000"/>
                </a:solidFill>
                <a:latin typeface="Monotype Corsiva" pitchFamily="66" charset="0"/>
              </a:rPr>
              <a:t> con i nuclei di San Rocco di </a:t>
            </a:r>
            <a:r>
              <a:rPr lang="it-IT" sz="3600" b="1" dirty="0" err="1" smtClean="0">
                <a:solidFill>
                  <a:srgbClr val="FF0000"/>
                </a:solidFill>
                <a:latin typeface="Monotype Corsiva" pitchFamily="66" charset="0"/>
              </a:rPr>
              <a:t>Camogli</a:t>
            </a:r>
            <a:r>
              <a:rPr lang="it-IT" sz="3600" b="1" dirty="0" smtClean="0">
                <a:solidFill>
                  <a:srgbClr val="FF0000"/>
                </a:solidFill>
                <a:latin typeface="Monotype Corsiva" pitchFamily="66" charset="0"/>
              </a:rPr>
              <a:t>, San Nicolò e San Fruttuoso. </a:t>
            </a:r>
            <a:br>
              <a:rPr lang="it-IT" sz="3600" b="1" dirty="0" smtClean="0">
                <a:solidFill>
                  <a:srgbClr val="FF0000"/>
                </a:solidFill>
                <a:latin typeface="Monotype Corsiva" pitchFamily="66" charset="0"/>
              </a:rPr>
            </a:br>
            <a:r>
              <a:rPr lang="it-IT" sz="3600" b="1" dirty="0" smtClean="0">
                <a:solidFill>
                  <a:srgbClr val="FF0000"/>
                </a:solidFill>
                <a:latin typeface="Monotype Corsiva" pitchFamily="66" charset="0"/>
              </a:rPr>
              <a:t>Portofino, incluso interamente nel territorio del Parco.  </a:t>
            </a:r>
            <a:br>
              <a:rPr lang="it-IT" sz="3600" b="1" dirty="0" smtClean="0">
                <a:solidFill>
                  <a:srgbClr val="FF0000"/>
                </a:solidFill>
                <a:latin typeface="Monotype Corsiva" pitchFamily="66" charset="0"/>
              </a:rPr>
            </a:br>
            <a:r>
              <a:rPr lang="it-IT" sz="3600" b="1" dirty="0" smtClean="0">
                <a:solidFill>
                  <a:srgbClr val="FF0000"/>
                </a:solidFill>
                <a:latin typeface="Monotype Corsiva" pitchFamily="66" charset="0"/>
              </a:rPr>
              <a:t>Santa Margherita Ligure con gli abitati di Paraggi e </a:t>
            </a:r>
            <a:r>
              <a:rPr lang="it-IT" sz="3600" b="1" dirty="0" err="1" smtClean="0">
                <a:solidFill>
                  <a:srgbClr val="FF0000"/>
                </a:solidFill>
                <a:latin typeface="Monotype Corsiva" pitchFamily="66" charset="0"/>
              </a:rPr>
              <a:t>Nozarego</a:t>
            </a:r>
            <a:r>
              <a:rPr lang="it-IT" sz="3600" b="1" dirty="0" smtClean="0">
                <a:solidFill>
                  <a:srgbClr val="FF0000"/>
                </a:solidFill>
                <a:latin typeface="Monotype Corsiva" pitchFamily="66" charset="0"/>
              </a:rPr>
              <a:t>.</a:t>
            </a:r>
          </a:p>
          <a:p>
            <a:endParaRPr lang="it-IT" sz="3600" b="1" dirty="0" smtClean="0">
              <a:solidFill>
                <a:srgbClr val="FF0000"/>
              </a:solidFill>
              <a:latin typeface="Monotype Corsiva" pitchFamily="66" charset="0"/>
            </a:endParaRPr>
          </a:p>
        </p:txBody>
      </p:sp>
    </p:spTree>
  </p:cSld>
  <p:clrMapOvr>
    <a:masterClrMapping/>
  </p:clrMapOvr>
  <p:transition advClick="0" advTm="3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Segnaposto contenuto 4" descr="Territorio_1.jpg"/>
          <p:cNvPicPr>
            <a:picLocks noGrp="1" noChangeAspect="1"/>
          </p:cNvPicPr>
          <p:nvPr>
            <p:ph idx="1"/>
          </p:nvPr>
        </p:nvPicPr>
        <p:blipFill>
          <a:blip r:embed="rId2" cstate="print"/>
          <a:srcRect/>
          <a:stretch>
            <a:fillRect/>
          </a:stretch>
        </p:blipFill>
        <p:spPr>
          <a:xfrm>
            <a:off x="0" y="2636838"/>
            <a:ext cx="9144000" cy="4221162"/>
          </a:xfrm>
        </p:spPr>
      </p:pic>
      <p:pic>
        <p:nvPicPr>
          <p:cNvPr id="4" name="Immagine 3" descr="portofino.png"/>
          <p:cNvPicPr>
            <a:picLocks noChangeAspect="1"/>
          </p:cNvPicPr>
          <p:nvPr/>
        </p:nvPicPr>
        <p:blipFill>
          <a:blip r:embed="rId3" cstate="print"/>
          <a:srcRect b="10180"/>
          <a:stretch>
            <a:fillRect/>
          </a:stretch>
        </p:blipFill>
        <p:spPr>
          <a:xfrm>
            <a:off x="8100392" y="5891268"/>
            <a:ext cx="1043608" cy="966732"/>
          </a:xfrm>
          <a:prstGeom prst="roundRect">
            <a:avLst/>
          </a:prstGeom>
        </p:spPr>
      </p:pic>
      <p:pic>
        <p:nvPicPr>
          <p:cNvPr id="17411" name="Immagine 5" descr="Portofino_01.jpg"/>
          <p:cNvPicPr>
            <a:picLocks noChangeAspect="1"/>
          </p:cNvPicPr>
          <p:nvPr/>
        </p:nvPicPr>
        <p:blipFill>
          <a:blip r:embed="rId4" cstate="print"/>
          <a:srcRect/>
          <a:stretch>
            <a:fillRect/>
          </a:stretch>
        </p:blipFill>
        <p:spPr bwMode="auto">
          <a:xfrm>
            <a:off x="0" y="0"/>
            <a:ext cx="3533775" cy="2636838"/>
          </a:xfrm>
          <a:prstGeom prst="rect">
            <a:avLst/>
          </a:prstGeom>
          <a:noFill/>
          <a:ln w="9525">
            <a:noFill/>
            <a:miter lim="800000"/>
            <a:headEnd/>
            <a:tailEnd/>
          </a:ln>
        </p:spPr>
      </p:pic>
      <p:pic>
        <p:nvPicPr>
          <p:cNvPr id="17412" name="Immagine 6" descr="promontorio1.jpg"/>
          <p:cNvPicPr>
            <a:picLocks noChangeAspect="1"/>
          </p:cNvPicPr>
          <p:nvPr/>
        </p:nvPicPr>
        <p:blipFill>
          <a:blip r:embed="rId5" cstate="print"/>
          <a:srcRect/>
          <a:stretch>
            <a:fillRect/>
          </a:stretch>
        </p:blipFill>
        <p:spPr bwMode="auto">
          <a:xfrm>
            <a:off x="4144963" y="0"/>
            <a:ext cx="4999037" cy="2636838"/>
          </a:xfrm>
          <a:prstGeom prst="rect">
            <a:avLst/>
          </a:prstGeom>
          <a:noFill/>
          <a:ln w="9525">
            <a:noFill/>
            <a:miter lim="800000"/>
            <a:headEnd/>
            <a:tailEnd/>
          </a:ln>
        </p:spPr>
      </p:pic>
      <p:pic>
        <p:nvPicPr>
          <p:cNvPr id="17413" name="Immagine 7" descr="3_cristo_abissi_jpg.jpg"/>
          <p:cNvPicPr>
            <a:picLocks noChangeAspect="1"/>
          </p:cNvPicPr>
          <p:nvPr/>
        </p:nvPicPr>
        <p:blipFill>
          <a:blip r:embed="rId6" cstate="print"/>
          <a:srcRect l="19724" t="20908" r="12653" b="5197"/>
          <a:stretch>
            <a:fillRect/>
          </a:stretch>
        </p:blipFill>
        <p:spPr bwMode="auto">
          <a:xfrm>
            <a:off x="3059113" y="0"/>
            <a:ext cx="1728787" cy="2636838"/>
          </a:xfrm>
          <a:prstGeom prst="rect">
            <a:avLst/>
          </a:prstGeom>
          <a:noFill/>
          <a:ln w="9525">
            <a:noFill/>
            <a:miter lim="800000"/>
            <a:headEnd/>
            <a:tailEnd/>
          </a:ln>
        </p:spPr>
      </p:pic>
    </p:spTree>
  </p:cSld>
  <p:clrMapOvr>
    <a:masterClrMapping/>
  </p:clrMapOvr>
  <p:transition advClick="0" advTm="3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pudd4.JPG"/>
          <p:cNvPicPr>
            <a:picLocks noChangeAspect="1"/>
          </p:cNvPicPr>
          <p:nvPr/>
        </p:nvPicPr>
        <p:blipFill>
          <a:blip r:embed="rId2" cstate="print"/>
          <a:stretch>
            <a:fillRect/>
          </a:stretch>
        </p:blipFill>
        <p:spPr>
          <a:xfrm>
            <a:off x="0" y="3501008"/>
            <a:ext cx="4572000" cy="3356992"/>
          </a:xfrm>
          <a:prstGeom prst="rect">
            <a:avLst/>
          </a:prstGeom>
        </p:spPr>
      </p:pic>
      <p:pic>
        <p:nvPicPr>
          <p:cNvPr id="7" name="Immagine 6" descr="pudd2.JPG"/>
          <p:cNvPicPr>
            <a:picLocks noChangeAspect="1"/>
          </p:cNvPicPr>
          <p:nvPr/>
        </p:nvPicPr>
        <p:blipFill>
          <a:blip r:embed="rId3" cstate="print"/>
          <a:stretch>
            <a:fillRect/>
          </a:stretch>
        </p:blipFill>
        <p:spPr>
          <a:xfrm>
            <a:off x="4572000" y="0"/>
            <a:ext cx="4572000" cy="3501007"/>
          </a:xfrm>
          <a:prstGeom prst="rect">
            <a:avLst/>
          </a:prstGeom>
        </p:spPr>
      </p:pic>
      <p:pic>
        <p:nvPicPr>
          <p:cNvPr id="6" name="Immagine 5" descr="pudd1.JPG"/>
          <p:cNvPicPr>
            <a:picLocks noChangeAspect="1"/>
          </p:cNvPicPr>
          <p:nvPr/>
        </p:nvPicPr>
        <p:blipFill>
          <a:blip r:embed="rId4" cstate="print"/>
          <a:stretch>
            <a:fillRect/>
          </a:stretch>
        </p:blipFill>
        <p:spPr>
          <a:xfrm>
            <a:off x="0" y="0"/>
            <a:ext cx="5148064" cy="3501008"/>
          </a:xfrm>
          <a:prstGeom prst="rect">
            <a:avLst/>
          </a:prstGeom>
        </p:spPr>
      </p:pic>
      <p:pic>
        <p:nvPicPr>
          <p:cNvPr id="8" name="Immagine 7" descr="pudd3.JPG"/>
          <p:cNvPicPr>
            <a:picLocks noChangeAspect="1"/>
          </p:cNvPicPr>
          <p:nvPr/>
        </p:nvPicPr>
        <p:blipFill>
          <a:blip r:embed="rId5" cstate="print"/>
          <a:stretch>
            <a:fillRect/>
          </a:stretch>
        </p:blipFill>
        <p:spPr>
          <a:xfrm>
            <a:off x="4112444" y="3501009"/>
            <a:ext cx="5031556" cy="3356992"/>
          </a:xfrm>
          <a:prstGeom prst="rect">
            <a:avLst/>
          </a:prstGeom>
        </p:spPr>
      </p:pic>
      <p:sp>
        <p:nvSpPr>
          <p:cNvPr id="2" name="Titolo 1"/>
          <p:cNvSpPr>
            <a:spLocks noGrp="1"/>
          </p:cNvSpPr>
          <p:nvPr>
            <p:ph type="title"/>
          </p:nvPr>
        </p:nvSpPr>
        <p:spPr>
          <a:xfrm>
            <a:off x="539552" y="0"/>
            <a:ext cx="8229600" cy="1647056"/>
          </a:xfrm>
        </p:spPr>
        <p:txBody>
          <a:bodyPr/>
          <a:lstStyle/>
          <a:p>
            <a:r>
              <a:rPr lang="it-IT" sz="5400" dirty="0" smtClean="0">
                <a:solidFill>
                  <a:srgbClr val="FF0000"/>
                </a:solidFill>
                <a:latin typeface="Monotype Corsiva" pitchFamily="66" charset="0"/>
                <a:ea typeface="+mn-ea"/>
                <a:cs typeface="+mn-cs"/>
              </a:rPr>
              <a:t>La puddinga del monte di Portofino</a:t>
            </a:r>
          </a:p>
        </p:txBody>
      </p:sp>
      <p:pic>
        <p:nvPicPr>
          <p:cNvPr id="4" name="Immagine 3" descr="portofino.png"/>
          <p:cNvPicPr>
            <a:picLocks noChangeAspect="1"/>
          </p:cNvPicPr>
          <p:nvPr/>
        </p:nvPicPr>
        <p:blipFill>
          <a:blip r:embed="rId6" cstate="print"/>
          <a:srcRect b="10180"/>
          <a:stretch>
            <a:fillRect/>
          </a:stretch>
        </p:blipFill>
        <p:spPr>
          <a:xfrm>
            <a:off x="8100392" y="5891268"/>
            <a:ext cx="1043608" cy="966732"/>
          </a:xfrm>
          <a:prstGeom prst="roundRect">
            <a:avLst/>
          </a:prstGeom>
        </p:spPr>
      </p:pic>
    </p:spTree>
  </p:cSld>
  <p:clrMapOvr>
    <a:masterClrMapping/>
  </p:clrMapOvr>
  <p:transition advClick="0" advTm="3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2000" r="-1000" b="-3000"/>
          </a:stretch>
        </a:blipFill>
        <a:effectLst/>
      </p:bgPr>
    </p:bg>
    <p:spTree>
      <p:nvGrpSpPr>
        <p:cNvPr id="1" name=""/>
        <p:cNvGrpSpPr/>
        <p:nvPr/>
      </p:nvGrpSpPr>
      <p:grpSpPr>
        <a:xfrm>
          <a:off x="0" y="0"/>
          <a:ext cx="0" cy="0"/>
          <a:chOff x="0" y="0"/>
          <a:chExt cx="0" cy="0"/>
        </a:xfrm>
      </p:grpSpPr>
      <p:sp>
        <p:nvSpPr>
          <p:cNvPr id="12" name="Rettangolo 11"/>
          <p:cNvSpPr/>
          <p:nvPr/>
        </p:nvSpPr>
        <p:spPr>
          <a:xfrm>
            <a:off x="251520" y="188640"/>
            <a:ext cx="3143250" cy="1203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cap="all" dirty="0">
                <a:solidFill>
                  <a:schemeClr val="accent1">
                    <a:lumMod val="20000"/>
                    <a:lumOff val="80000"/>
                  </a:schemeClr>
                </a:solidFill>
                <a:effectLst>
                  <a:outerShdw blurRad="38100" dist="38100" dir="2700000" algn="tl">
                    <a:srgbClr val="000000">
                      <a:alpha val="43137"/>
                    </a:srgbClr>
                  </a:outerShdw>
                </a:effectLst>
                <a:latin typeface="Monotype Corsiva" pitchFamily="66" charset="0"/>
                <a:ea typeface="+mj-ea"/>
                <a:cs typeface="+mj-cs"/>
              </a:rPr>
              <a:t>CASTELLO </a:t>
            </a:r>
            <a:r>
              <a:rPr lang="it-IT" sz="4000" b="1" cap="all" dirty="0" err="1">
                <a:solidFill>
                  <a:schemeClr val="accent1">
                    <a:lumMod val="20000"/>
                    <a:lumOff val="80000"/>
                  </a:schemeClr>
                </a:solidFill>
                <a:effectLst>
                  <a:outerShdw blurRad="38100" dist="38100" dir="2700000" algn="tl">
                    <a:srgbClr val="000000">
                      <a:alpha val="43137"/>
                    </a:srgbClr>
                  </a:outerShdw>
                </a:effectLst>
                <a:latin typeface="Monotype Corsiva" pitchFamily="66" charset="0"/>
                <a:ea typeface="+mj-ea"/>
                <a:cs typeface="+mj-cs"/>
              </a:rPr>
              <a:t>DI</a:t>
            </a:r>
            <a:r>
              <a:rPr lang="it-IT" sz="4000" b="1" cap="all" dirty="0">
                <a:solidFill>
                  <a:schemeClr val="accent1">
                    <a:lumMod val="20000"/>
                    <a:lumOff val="80000"/>
                  </a:schemeClr>
                </a:solidFill>
                <a:effectLst>
                  <a:outerShdw blurRad="38100" dist="38100" dir="2700000" algn="tl">
                    <a:srgbClr val="000000">
                      <a:alpha val="43137"/>
                    </a:srgbClr>
                  </a:outerShdw>
                </a:effectLst>
                <a:latin typeface="Monotype Corsiva" pitchFamily="66" charset="0"/>
                <a:ea typeface="+mj-ea"/>
                <a:cs typeface="+mj-cs"/>
              </a:rPr>
              <a:t> RAPALLO</a:t>
            </a:r>
          </a:p>
        </p:txBody>
      </p:sp>
    </p:spTree>
  </p:cSld>
  <p:clrMapOvr>
    <a:masterClrMapping/>
  </p:clrMapOvr>
  <p:transition advClick="0" advTm="3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castello.bmp"/>
          <p:cNvPicPr>
            <a:picLocks noChangeAspect="1"/>
          </p:cNvPicPr>
          <p:nvPr/>
        </p:nvPicPr>
        <p:blipFill>
          <a:blip r:embed="rId2" cstate="print">
            <a:lum bright="20000"/>
          </a:blip>
          <a:stretch>
            <a:fillRect/>
          </a:stretch>
        </p:blipFill>
        <p:spPr>
          <a:xfrm>
            <a:off x="0" y="0"/>
            <a:ext cx="9155784" cy="6858000"/>
          </a:xfrm>
          <a:prstGeom prst="rect">
            <a:avLst/>
          </a:prstGeom>
        </p:spPr>
      </p:pic>
      <p:sp>
        <p:nvSpPr>
          <p:cNvPr id="23554" name="Segnaposto contenuto 2"/>
          <p:cNvSpPr>
            <a:spLocks noGrp="1"/>
          </p:cNvSpPr>
          <p:nvPr>
            <p:ph idx="1"/>
          </p:nvPr>
        </p:nvSpPr>
        <p:spPr>
          <a:xfrm>
            <a:off x="0" y="188640"/>
            <a:ext cx="9144000" cy="6858000"/>
          </a:xfrm>
        </p:spPr>
        <p:txBody>
          <a:bodyPr/>
          <a:lstStyle/>
          <a:p>
            <a:pPr algn="just" fontAlgn="auto">
              <a:spcAft>
                <a:spcPts val="0"/>
              </a:spcAft>
              <a:buFont typeface="Arial" pitchFamily="34" charset="0"/>
              <a:buNone/>
              <a:defRPr/>
            </a:pPr>
            <a:r>
              <a:rPr lang="it-IT" b="1" dirty="0" smtClean="0">
                <a:solidFill>
                  <a:srgbClr val="FCD904"/>
                </a:solidFill>
                <a:effectLst>
                  <a:outerShdw blurRad="38100" dist="38100" dir="2700000" algn="tl">
                    <a:srgbClr val="000000">
                      <a:alpha val="43137"/>
                    </a:srgbClr>
                  </a:outerShdw>
                </a:effectLst>
                <a:latin typeface="Monotype Corsiva" pitchFamily="66" charset="0"/>
                <a:ea typeface="+mj-ea"/>
                <a:cs typeface="+mj-cs"/>
              </a:rPr>
              <a:t>Il castello è posizionato, a differenza di altri castelli o fortezze liguri, sul mare, nel lungomare Vittorio Veneto. </a:t>
            </a:r>
          </a:p>
          <a:p>
            <a:pPr algn="just" fontAlgn="auto">
              <a:spcAft>
                <a:spcPts val="0"/>
              </a:spcAft>
              <a:buFont typeface="Arial" pitchFamily="34" charset="0"/>
              <a:buNone/>
              <a:defRPr/>
            </a:pPr>
            <a:r>
              <a:rPr lang="it-IT" b="1" dirty="0" smtClean="0">
                <a:solidFill>
                  <a:srgbClr val="FCD904"/>
                </a:solidFill>
                <a:effectLst>
                  <a:outerShdw blurRad="38100" dist="38100" dir="2700000" algn="tl">
                    <a:srgbClr val="000000">
                      <a:alpha val="43137"/>
                    </a:srgbClr>
                  </a:outerShdw>
                </a:effectLst>
                <a:latin typeface="Monotype Corsiva" pitchFamily="66" charset="0"/>
                <a:ea typeface="+mj-ea"/>
                <a:cs typeface="+mj-cs"/>
              </a:rPr>
              <a:t>È denominato anche il Castello Medievale, definizione errata visto che </a:t>
            </a:r>
            <a:r>
              <a:rPr lang="it-IT" b="1" dirty="0" err="1" smtClean="0">
                <a:solidFill>
                  <a:srgbClr val="FCD904"/>
                </a:solidFill>
                <a:effectLst>
                  <a:outerShdw blurRad="38100" dist="38100" dir="2700000" algn="tl">
                    <a:srgbClr val="000000">
                      <a:alpha val="43137"/>
                    </a:srgbClr>
                  </a:outerShdw>
                </a:effectLst>
                <a:latin typeface="Monotype Corsiva" pitchFamily="66" charset="0"/>
                <a:ea typeface="+mj-ea"/>
                <a:cs typeface="+mj-cs"/>
              </a:rPr>
              <a:t>lacostruzione</a:t>
            </a:r>
            <a:r>
              <a:rPr lang="it-IT" b="1" dirty="0" smtClean="0">
                <a:solidFill>
                  <a:srgbClr val="FCD904"/>
                </a:solidFill>
                <a:effectLst>
                  <a:outerShdw blurRad="38100" dist="38100" dir="2700000" algn="tl">
                    <a:srgbClr val="000000">
                      <a:alpha val="43137"/>
                    </a:srgbClr>
                  </a:outerShdw>
                </a:effectLst>
                <a:latin typeface="Monotype Corsiva" pitchFamily="66" charset="0"/>
                <a:ea typeface="+mj-ea"/>
                <a:cs typeface="+mj-cs"/>
              </a:rPr>
              <a:t> è risalente alla seconda metà del XVI secolo a Medioevo ormai "archiviato" da cinquant'anni.</a:t>
            </a:r>
          </a:p>
          <a:p>
            <a:pPr algn="just" fontAlgn="auto">
              <a:spcAft>
                <a:spcPts val="0"/>
              </a:spcAft>
              <a:buFont typeface="Arial" pitchFamily="34" charset="0"/>
              <a:buNone/>
              <a:defRPr/>
            </a:pPr>
            <a:r>
              <a:rPr lang="it-IT" b="1" dirty="0" smtClean="0">
                <a:solidFill>
                  <a:srgbClr val="FCD904"/>
                </a:solidFill>
                <a:effectLst>
                  <a:outerShdw blurRad="38100" dist="38100" dir="2700000" algn="tl">
                    <a:srgbClr val="000000">
                      <a:alpha val="43137"/>
                    </a:srgbClr>
                  </a:outerShdw>
                </a:effectLst>
                <a:latin typeface="Monotype Corsiva" pitchFamily="66" charset="0"/>
                <a:ea typeface="+mj-ea"/>
                <a:cs typeface="+mj-cs"/>
              </a:rPr>
              <a:t>All'interno è presente anche una piccola cappella dedicata a San Gaetano costruita nel 1688 con la caratteristica cupoletta con campana, ben visibile all'esterno del castello.</a:t>
            </a:r>
          </a:p>
          <a:p>
            <a:pPr algn="just" fontAlgn="auto">
              <a:spcAft>
                <a:spcPts val="0"/>
              </a:spcAft>
              <a:buFont typeface="Arial" pitchFamily="34" charset="0"/>
              <a:buNone/>
              <a:defRPr/>
            </a:pPr>
            <a:r>
              <a:rPr lang="it-IT" b="1" dirty="0" smtClean="0">
                <a:solidFill>
                  <a:srgbClr val="FCD904"/>
                </a:solidFill>
                <a:effectLst>
                  <a:outerShdw blurRad="38100" dist="38100" dir="2700000" algn="tl">
                    <a:srgbClr val="000000">
                      <a:alpha val="43137"/>
                    </a:srgbClr>
                  </a:outerShdw>
                </a:effectLst>
                <a:latin typeface="Monotype Corsiva" pitchFamily="66" charset="0"/>
                <a:ea typeface="+mj-ea"/>
                <a:cs typeface="+mj-cs"/>
              </a:rPr>
              <a:t>     In ambito territoriale è il simbolo per eccezione della Città di Rapallo e dichiarato monumento nazionale italiano dal Ministero dei Beni Culturali.</a:t>
            </a:r>
          </a:p>
        </p:txBody>
      </p:sp>
      <p:pic>
        <p:nvPicPr>
          <p:cNvPr id="23555" name="Immagine 3" descr="rapalo.png"/>
          <p:cNvPicPr>
            <a:picLocks noChangeAspect="1"/>
          </p:cNvPicPr>
          <p:nvPr/>
        </p:nvPicPr>
        <p:blipFill>
          <a:blip r:embed="rId3" cstate="print"/>
          <a:srcRect l="2998"/>
          <a:stretch>
            <a:fillRect/>
          </a:stretch>
        </p:blipFill>
        <p:spPr bwMode="auto">
          <a:xfrm>
            <a:off x="8108786" y="5877272"/>
            <a:ext cx="1035213" cy="980728"/>
          </a:xfrm>
          <a:prstGeom prst="rect">
            <a:avLst/>
          </a:prstGeom>
          <a:noFill/>
          <a:ln w="9525">
            <a:noFill/>
            <a:miter lim="800000"/>
            <a:headEnd/>
            <a:tailEnd/>
          </a:ln>
        </p:spPr>
      </p:pic>
    </p:spTree>
  </p:cSld>
  <p:clrMapOvr>
    <a:masterClrMapping/>
  </p:clrMapOvr>
  <p:transition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piante grasse.JPG"/>
          <p:cNvPicPr>
            <a:picLocks noChangeAspect="1"/>
          </p:cNvPicPr>
          <p:nvPr/>
        </p:nvPicPr>
        <p:blipFill>
          <a:blip r:embed="rId2" cstate="print"/>
          <a:stretch>
            <a:fillRect/>
          </a:stretch>
        </p:blipFill>
        <p:spPr>
          <a:xfrm>
            <a:off x="5772218" y="4365105"/>
            <a:ext cx="3371782" cy="2492896"/>
          </a:xfrm>
          <a:prstGeom prst="rect">
            <a:avLst/>
          </a:prstGeom>
        </p:spPr>
      </p:pic>
      <p:pic>
        <p:nvPicPr>
          <p:cNvPr id="5" name="Immagine 4" descr="orchidea.JPG"/>
          <p:cNvPicPr>
            <a:picLocks noChangeAspect="1"/>
          </p:cNvPicPr>
          <p:nvPr/>
        </p:nvPicPr>
        <p:blipFill>
          <a:blip r:embed="rId3" cstate="print"/>
          <a:stretch>
            <a:fillRect/>
          </a:stretch>
        </p:blipFill>
        <p:spPr>
          <a:xfrm>
            <a:off x="2483768" y="4365104"/>
            <a:ext cx="3456384" cy="2492896"/>
          </a:xfrm>
          <a:prstGeom prst="rect">
            <a:avLst/>
          </a:prstGeom>
        </p:spPr>
      </p:pic>
      <p:pic>
        <p:nvPicPr>
          <p:cNvPr id="13" name="Immagine 12" descr="cisto.JPG"/>
          <p:cNvPicPr>
            <a:picLocks noChangeAspect="1"/>
          </p:cNvPicPr>
          <p:nvPr/>
        </p:nvPicPr>
        <p:blipFill>
          <a:blip r:embed="rId4" cstate="print"/>
          <a:stretch>
            <a:fillRect/>
          </a:stretch>
        </p:blipFill>
        <p:spPr>
          <a:xfrm>
            <a:off x="0" y="4288047"/>
            <a:ext cx="3203848" cy="2569953"/>
          </a:xfrm>
          <a:prstGeom prst="rect">
            <a:avLst/>
          </a:prstGeom>
        </p:spPr>
      </p:pic>
      <p:pic>
        <p:nvPicPr>
          <p:cNvPr id="11" name="Immagine 10" descr="rosa.JPG"/>
          <p:cNvPicPr>
            <a:picLocks noChangeAspect="1"/>
          </p:cNvPicPr>
          <p:nvPr/>
        </p:nvPicPr>
        <p:blipFill>
          <a:blip r:embed="rId5" cstate="print"/>
          <a:stretch>
            <a:fillRect/>
          </a:stretch>
        </p:blipFill>
        <p:spPr>
          <a:xfrm>
            <a:off x="2771800" y="0"/>
            <a:ext cx="3480048" cy="2708920"/>
          </a:xfrm>
          <a:prstGeom prst="rect">
            <a:avLst/>
          </a:prstGeom>
        </p:spPr>
      </p:pic>
      <p:pic>
        <p:nvPicPr>
          <p:cNvPr id="4" name="Immagine 3" descr="iris.JPG"/>
          <p:cNvPicPr>
            <a:picLocks noChangeAspect="1"/>
          </p:cNvPicPr>
          <p:nvPr/>
        </p:nvPicPr>
        <p:blipFill>
          <a:blip r:embed="rId6" cstate="print"/>
          <a:stretch>
            <a:fillRect/>
          </a:stretch>
        </p:blipFill>
        <p:spPr>
          <a:xfrm>
            <a:off x="0" y="0"/>
            <a:ext cx="2997292" cy="2564904"/>
          </a:xfrm>
          <a:prstGeom prst="rect">
            <a:avLst/>
          </a:prstGeom>
        </p:spPr>
      </p:pic>
      <p:pic>
        <p:nvPicPr>
          <p:cNvPr id="2" name="Immagine 1" descr="ParcoRocca.jpg"/>
          <p:cNvPicPr>
            <a:picLocks noChangeAspect="1"/>
          </p:cNvPicPr>
          <p:nvPr/>
        </p:nvPicPr>
        <p:blipFill>
          <a:blip r:embed="rId7" cstate="print"/>
          <a:stretch>
            <a:fillRect/>
          </a:stretch>
        </p:blipFill>
        <p:spPr>
          <a:xfrm>
            <a:off x="8235280" y="5949280"/>
            <a:ext cx="908720" cy="908720"/>
          </a:xfrm>
          <a:prstGeom prst="rect">
            <a:avLst/>
          </a:prstGeom>
        </p:spPr>
      </p:pic>
      <p:pic>
        <p:nvPicPr>
          <p:cNvPr id="6" name="Immagine 5" descr="limone fiore.JPG"/>
          <p:cNvPicPr>
            <a:picLocks noChangeAspect="1"/>
          </p:cNvPicPr>
          <p:nvPr/>
        </p:nvPicPr>
        <p:blipFill>
          <a:blip r:embed="rId8" cstate="print"/>
          <a:stretch>
            <a:fillRect/>
          </a:stretch>
        </p:blipFill>
        <p:spPr>
          <a:xfrm>
            <a:off x="6228184" y="0"/>
            <a:ext cx="2915816" cy="2276872"/>
          </a:xfrm>
          <a:prstGeom prst="rect">
            <a:avLst/>
          </a:prstGeom>
        </p:spPr>
      </p:pic>
      <p:pic>
        <p:nvPicPr>
          <p:cNvPr id="8" name="Immagine 7" descr="rododendro.JPG"/>
          <p:cNvPicPr>
            <a:picLocks noChangeAspect="1"/>
          </p:cNvPicPr>
          <p:nvPr/>
        </p:nvPicPr>
        <p:blipFill>
          <a:blip r:embed="rId9" cstate="print"/>
          <a:stretch>
            <a:fillRect/>
          </a:stretch>
        </p:blipFill>
        <p:spPr>
          <a:xfrm>
            <a:off x="2987824" y="2348880"/>
            <a:ext cx="3240360" cy="2016224"/>
          </a:xfrm>
          <a:prstGeom prst="rect">
            <a:avLst/>
          </a:prstGeom>
        </p:spPr>
      </p:pic>
      <p:pic>
        <p:nvPicPr>
          <p:cNvPr id="9" name="Immagine 8" descr="piantegrasse rosa.JPG"/>
          <p:cNvPicPr>
            <a:picLocks noChangeAspect="1"/>
          </p:cNvPicPr>
          <p:nvPr/>
        </p:nvPicPr>
        <p:blipFill>
          <a:blip r:embed="rId10" cstate="print"/>
          <a:stretch>
            <a:fillRect/>
          </a:stretch>
        </p:blipFill>
        <p:spPr>
          <a:xfrm>
            <a:off x="0" y="2348880"/>
            <a:ext cx="3195141" cy="2016224"/>
          </a:xfrm>
          <a:prstGeom prst="rect">
            <a:avLst/>
          </a:prstGeom>
        </p:spPr>
      </p:pic>
      <p:pic>
        <p:nvPicPr>
          <p:cNvPr id="14" name="Immagine 13" descr="pianta grassa.JPG"/>
          <p:cNvPicPr>
            <a:picLocks noChangeAspect="1"/>
          </p:cNvPicPr>
          <p:nvPr/>
        </p:nvPicPr>
        <p:blipFill>
          <a:blip r:embed="rId11" cstate="print"/>
          <a:stretch>
            <a:fillRect/>
          </a:stretch>
        </p:blipFill>
        <p:spPr>
          <a:xfrm>
            <a:off x="6012160" y="2276873"/>
            <a:ext cx="3131840" cy="2089524"/>
          </a:xfrm>
          <a:prstGeom prst="rect">
            <a:avLst/>
          </a:prstGeom>
        </p:spPr>
      </p:pic>
    </p:spTree>
  </p:cSld>
  <p:clrMapOvr>
    <a:masterClrMapping/>
  </p:clrMapOvr>
  <p:transition advClick="0"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3000" b="-1000"/>
          </a:stretch>
        </a:blipFill>
        <a:effectLst/>
      </p:bgPr>
    </p:bg>
    <p:spTree>
      <p:nvGrpSpPr>
        <p:cNvPr id="1" name=""/>
        <p:cNvGrpSpPr/>
        <p:nvPr/>
      </p:nvGrpSpPr>
      <p:grpSpPr>
        <a:xfrm>
          <a:off x="0" y="0"/>
          <a:ext cx="0" cy="0"/>
          <a:chOff x="0" y="0"/>
          <a:chExt cx="0" cy="0"/>
        </a:xfrm>
      </p:grpSpPr>
      <p:sp>
        <p:nvSpPr>
          <p:cNvPr id="13" name="Segnaposto contenuto 12"/>
          <p:cNvSpPr>
            <a:spLocks noGrp="1"/>
          </p:cNvSpPr>
          <p:nvPr>
            <p:ph idx="1"/>
          </p:nvPr>
        </p:nvSpPr>
        <p:spPr>
          <a:xfrm>
            <a:off x="179512" y="4437112"/>
            <a:ext cx="8229600" cy="1584177"/>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eaLnBrk="1" fontAlgn="auto" hangingPunct="1">
              <a:spcAft>
                <a:spcPts val="0"/>
              </a:spcAft>
              <a:buNone/>
              <a:defRPr/>
            </a:pPr>
            <a:r>
              <a:rPr lang="it-IT" sz="4000" b="1" cap="all" dirty="0" smtClean="0">
                <a:solidFill>
                  <a:schemeClr val="bg2"/>
                </a:solidFill>
                <a:effectLst>
                  <a:outerShdw blurRad="38100" dist="38100" dir="2700000" algn="tl">
                    <a:srgbClr val="000000">
                      <a:alpha val="43137"/>
                    </a:srgbClr>
                  </a:outerShdw>
                </a:effectLst>
                <a:latin typeface="Monotype Corsiva" pitchFamily="66" charset="0"/>
                <a:ea typeface="+mj-ea"/>
                <a:cs typeface="+mj-cs"/>
              </a:rPr>
              <a:t>CHIAVARI </a:t>
            </a:r>
          </a:p>
          <a:p>
            <a:pPr algn="ctr" eaLnBrk="1" fontAlgn="auto" hangingPunct="1">
              <a:spcAft>
                <a:spcPts val="0"/>
              </a:spcAft>
              <a:buNone/>
              <a:defRPr/>
            </a:pPr>
            <a:r>
              <a:rPr lang="it-IT" sz="4000" b="1" cap="all" dirty="0" smtClean="0">
                <a:solidFill>
                  <a:schemeClr val="bg2"/>
                </a:solidFill>
                <a:effectLst>
                  <a:outerShdw blurRad="38100" dist="38100" dir="2700000" algn="tl">
                    <a:srgbClr val="000000">
                      <a:alpha val="43137"/>
                    </a:srgbClr>
                  </a:outerShdw>
                </a:effectLst>
                <a:latin typeface="Monotype Corsiva" pitchFamily="66" charset="0"/>
                <a:ea typeface="+mj-ea"/>
                <a:cs typeface="+mj-cs"/>
              </a:rPr>
              <a:t>PIAZZA MATTEOTTI</a:t>
            </a:r>
            <a:endParaRPr lang="it-IT" sz="4000" b="1" cap="all" dirty="0">
              <a:solidFill>
                <a:schemeClr val="bg2"/>
              </a:solidFill>
              <a:effectLst>
                <a:outerShdw blurRad="38100" dist="38100" dir="2700000" algn="tl">
                  <a:srgbClr val="000000">
                    <a:alpha val="43137"/>
                  </a:srgbClr>
                </a:outerShdw>
              </a:effectLst>
              <a:latin typeface="Monotype Corsiva" pitchFamily="66" charset="0"/>
              <a:ea typeface="+mj-ea"/>
              <a:cs typeface="+mj-cs"/>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amond(in)">
                                      <p:cBhvr>
                                        <p:cTn id="7" dur="2000"/>
                                        <p:tgtEl>
                                          <p:spTgt spid="1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diamond(in)">
                                      <p:cBhvr>
                                        <p:cTn id="10"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piazzacarrozze.jpg"/>
          <p:cNvPicPr>
            <a:picLocks noChangeAspect="1"/>
          </p:cNvPicPr>
          <p:nvPr/>
        </p:nvPicPr>
        <p:blipFill>
          <a:blip r:embed="rId2" cstate="print"/>
          <a:stretch>
            <a:fillRect/>
          </a:stretch>
        </p:blipFill>
        <p:spPr>
          <a:xfrm>
            <a:off x="0" y="0"/>
            <a:ext cx="9144000" cy="6858000"/>
          </a:xfrm>
          <a:prstGeom prst="rect">
            <a:avLst/>
          </a:prstGeom>
        </p:spPr>
      </p:pic>
      <p:pic>
        <p:nvPicPr>
          <p:cNvPr id="20483" name="Immagine 3" descr="piazza mateotti.png"/>
          <p:cNvPicPr>
            <a:picLocks noChangeAspect="1"/>
          </p:cNvPicPr>
          <p:nvPr/>
        </p:nvPicPr>
        <p:blipFill>
          <a:blip r:embed="rId3" cstate="print"/>
          <a:srcRect/>
          <a:stretch>
            <a:fillRect/>
          </a:stretch>
        </p:blipFill>
        <p:spPr bwMode="auto">
          <a:xfrm>
            <a:off x="8172400" y="5932666"/>
            <a:ext cx="971600" cy="925334"/>
          </a:xfrm>
          <a:prstGeom prst="rect">
            <a:avLst/>
          </a:prstGeom>
          <a:noFill/>
          <a:ln w="9525">
            <a:noFill/>
            <a:miter lim="800000"/>
            <a:headEnd/>
            <a:tailEnd/>
          </a:ln>
        </p:spPr>
      </p:pic>
    </p:spTree>
  </p:cSld>
  <p:clrMapOvr>
    <a:masterClrMapping/>
  </p:clrMapOvr>
  <p:transition advClick="0" advTm="1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pza carrozze.jpg"/>
          <p:cNvPicPr>
            <a:picLocks noChangeAspect="1"/>
          </p:cNvPicPr>
          <p:nvPr/>
        </p:nvPicPr>
        <p:blipFill>
          <a:blip r:embed="rId2" cstate="print">
            <a:lum bright="-3000" contrast="36000"/>
          </a:blip>
          <a:stretch>
            <a:fillRect/>
          </a:stretch>
        </p:blipFill>
        <p:spPr>
          <a:xfrm>
            <a:off x="2028" y="0"/>
            <a:ext cx="9139943" cy="6858000"/>
          </a:xfrm>
          <a:prstGeom prst="rect">
            <a:avLst/>
          </a:prstGeom>
        </p:spPr>
      </p:pic>
      <p:pic>
        <p:nvPicPr>
          <p:cNvPr id="18435" name="Immagine 3" descr="piazza mateotti.png"/>
          <p:cNvPicPr>
            <a:picLocks noChangeAspect="1"/>
          </p:cNvPicPr>
          <p:nvPr/>
        </p:nvPicPr>
        <p:blipFill>
          <a:blip r:embed="rId3" cstate="print"/>
          <a:srcRect/>
          <a:stretch>
            <a:fillRect/>
          </a:stretch>
        </p:blipFill>
        <p:spPr bwMode="auto">
          <a:xfrm>
            <a:off x="8172400" y="5932666"/>
            <a:ext cx="971600" cy="925334"/>
          </a:xfrm>
          <a:prstGeom prst="rect">
            <a:avLst/>
          </a:prstGeom>
          <a:noFill/>
          <a:ln w="9525">
            <a:noFill/>
            <a:miter lim="800000"/>
            <a:headEnd/>
            <a:tailEnd/>
          </a:ln>
        </p:spPr>
      </p:pic>
    </p:spTree>
  </p:cSld>
  <p:clrMapOvr>
    <a:masterClrMapping/>
  </p:clrMapOvr>
  <p:transition advClick="0" advTm="1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Documents and Settings\prima\Documenti\Chiavari_NS_OR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olo 1"/>
          <p:cNvSpPr>
            <a:spLocks noGrp="1"/>
          </p:cNvSpPr>
          <p:nvPr>
            <p:ph type="title" idx="4294967295"/>
          </p:nvPr>
        </p:nvSpPr>
        <p:spPr>
          <a:xfrm>
            <a:off x="-252536" y="5229200"/>
            <a:ext cx="6213475" cy="1143000"/>
          </a:xfrm>
        </p:spPr>
        <p:txBody>
          <a:bodyPr/>
          <a:lstStyle/>
          <a:p>
            <a:pPr eaLnBrk="1" hangingPunct="1"/>
            <a:r>
              <a:rPr lang="it-IT" sz="4000" b="1" cap="all" dirty="0" smtClean="0">
                <a:solidFill>
                  <a:schemeClr val="bg2"/>
                </a:solidFill>
                <a:effectLst>
                  <a:outerShdw blurRad="38100" dist="38100" dir="2700000" algn="tl">
                    <a:srgbClr val="000000">
                      <a:alpha val="43137"/>
                    </a:srgbClr>
                  </a:outerShdw>
                </a:effectLst>
                <a:latin typeface="Monotype Corsiva" pitchFamily="66" charset="0"/>
              </a:rPr>
              <a:t>Chiavari</a:t>
            </a:r>
            <a:br>
              <a:rPr lang="it-IT" sz="4000" b="1" cap="all" dirty="0" smtClean="0">
                <a:solidFill>
                  <a:schemeClr val="bg2"/>
                </a:solidFill>
                <a:effectLst>
                  <a:outerShdw blurRad="38100" dist="38100" dir="2700000" algn="tl">
                    <a:srgbClr val="000000">
                      <a:alpha val="43137"/>
                    </a:srgbClr>
                  </a:outerShdw>
                </a:effectLst>
                <a:latin typeface="Monotype Corsiva" pitchFamily="66" charset="0"/>
              </a:rPr>
            </a:br>
            <a:r>
              <a:rPr lang="it-IT" sz="4000" b="1" cap="all" dirty="0" smtClean="0">
                <a:solidFill>
                  <a:schemeClr val="bg2"/>
                </a:solidFill>
                <a:effectLst>
                  <a:outerShdw blurRad="38100" dist="38100" dir="2700000" algn="tl">
                    <a:srgbClr val="000000">
                      <a:alpha val="43137"/>
                    </a:srgbClr>
                  </a:outerShdw>
                </a:effectLst>
                <a:latin typeface="Monotype Corsiva" pitchFamily="66" charset="0"/>
              </a:rPr>
              <a:t>N.S. Dell’orto</a:t>
            </a:r>
          </a:p>
        </p:txBody>
      </p:sp>
    </p:spTree>
  </p:cSld>
  <p:clrMapOvr>
    <a:masterClrMapping/>
  </p:clrMapOvr>
  <p:transition advClick="0" advTm="3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orto2.jpg"/>
          <p:cNvPicPr>
            <a:picLocks noChangeAspect="1"/>
          </p:cNvPicPr>
          <p:nvPr/>
        </p:nvPicPr>
        <p:blipFill>
          <a:blip r:embed="rId2" cstate="print">
            <a:lum bright="12000" contrast="-22000"/>
          </a:blip>
          <a:stretch>
            <a:fillRect/>
          </a:stretch>
        </p:blipFill>
        <p:spPr>
          <a:xfrm>
            <a:off x="0" y="0"/>
            <a:ext cx="9144000" cy="6858000"/>
          </a:xfrm>
          <a:prstGeom prst="rect">
            <a:avLst/>
          </a:prstGeom>
        </p:spPr>
      </p:pic>
      <p:pic>
        <p:nvPicPr>
          <p:cNvPr id="2" name="Immagine 1" descr="Chiavari_NS_ORTO.jpg"/>
          <p:cNvPicPr>
            <a:picLocks noChangeAspect="1"/>
          </p:cNvPicPr>
          <p:nvPr/>
        </p:nvPicPr>
        <p:blipFill>
          <a:blip r:embed="rId3" cstate="print"/>
          <a:stretch>
            <a:fillRect/>
          </a:stretch>
        </p:blipFill>
        <p:spPr>
          <a:xfrm>
            <a:off x="8150054" y="5877272"/>
            <a:ext cx="993946" cy="980728"/>
          </a:xfrm>
          <a:prstGeom prst="rect">
            <a:avLst/>
          </a:prstGeom>
        </p:spPr>
      </p:pic>
      <p:sp>
        <p:nvSpPr>
          <p:cNvPr id="5" name="Titolo 4"/>
          <p:cNvSpPr>
            <a:spLocks noGrp="1"/>
          </p:cNvSpPr>
          <p:nvPr>
            <p:ph type="title"/>
          </p:nvPr>
        </p:nvSpPr>
        <p:spPr/>
        <p:txBody>
          <a:bodyPr/>
          <a:lstStyle/>
          <a:p>
            <a:r>
              <a:rPr lang="it-IT" dirty="0" smtClean="0"/>
              <a:t/>
            </a:r>
            <a:br>
              <a:rPr lang="it-IT" dirty="0" smtClean="0"/>
            </a:br>
            <a:endParaRPr lang="it-IT" dirty="0"/>
          </a:p>
        </p:txBody>
      </p:sp>
      <p:sp>
        <p:nvSpPr>
          <p:cNvPr id="6" name="Segnaposto contenuto 5"/>
          <p:cNvSpPr>
            <a:spLocks noGrp="1"/>
          </p:cNvSpPr>
          <p:nvPr>
            <p:ph idx="1"/>
          </p:nvPr>
        </p:nvSpPr>
        <p:spPr>
          <a:xfrm>
            <a:off x="251520" y="0"/>
            <a:ext cx="8604448" cy="6697960"/>
          </a:xfrm>
        </p:spPr>
        <p:txBody>
          <a:bodyPr/>
          <a:lstStyle/>
          <a:p>
            <a:pPr>
              <a:buNone/>
            </a:pPr>
            <a:endParaRPr lang="it-IT" sz="2400" b="1" dirty="0" smtClean="0">
              <a:solidFill>
                <a:schemeClr val="accent2"/>
              </a:solidFill>
              <a:effectLst>
                <a:outerShdw blurRad="38100" dist="38100" dir="2700000" algn="tl">
                  <a:srgbClr val="000000">
                    <a:alpha val="43137"/>
                  </a:srgbClr>
                </a:outerShdw>
              </a:effectLst>
              <a:latin typeface="Monotype Corsiva" pitchFamily="66" charset="0"/>
            </a:endParaRPr>
          </a:p>
          <a:p>
            <a:pPr algn="just">
              <a:buNone/>
            </a:pPr>
            <a:endParaRPr lang="it-IT" b="1" dirty="0" smtClean="0">
              <a:solidFill>
                <a:srgbClr val="C00000"/>
              </a:solidFill>
              <a:effectLst>
                <a:outerShdw blurRad="38100" dist="38100" dir="2700000" algn="tl">
                  <a:srgbClr val="000000">
                    <a:alpha val="43137"/>
                  </a:srgbClr>
                </a:outerShdw>
              </a:effectLst>
              <a:latin typeface="Monotype Corsiva" pitchFamily="66" charset="0"/>
            </a:endParaRPr>
          </a:p>
          <a:p>
            <a:pPr algn="just">
              <a:buNone/>
            </a:pPr>
            <a:endParaRPr lang="it-IT" b="1" dirty="0" smtClean="0">
              <a:solidFill>
                <a:srgbClr val="92D050"/>
              </a:solidFill>
              <a:effectLst>
                <a:outerShdw blurRad="38100" dist="38100" dir="2700000" algn="tl">
                  <a:srgbClr val="000000">
                    <a:alpha val="43137"/>
                  </a:srgbClr>
                </a:outerShdw>
              </a:effectLst>
              <a:latin typeface="Monotype Corsiva" pitchFamily="66" charset="0"/>
            </a:endParaRPr>
          </a:p>
          <a:p>
            <a:pPr algn="just">
              <a:buNone/>
            </a:pPr>
            <a:r>
              <a:rPr lang="it-IT" b="1" dirty="0" smtClean="0">
                <a:solidFill>
                  <a:srgbClr val="92D050"/>
                </a:solidFill>
                <a:effectLst>
                  <a:outerShdw blurRad="38100" dist="38100" dir="2700000" algn="tl">
                    <a:srgbClr val="000000">
                      <a:alpha val="43137"/>
                    </a:srgbClr>
                  </a:outerShdw>
                </a:effectLst>
                <a:latin typeface="Monotype Corsiva" pitchFamily="66" charset="0"/>
              </a:rPr>
              <a:t>La Cattedrale di N.S. dell’Orto è preceduta in facciata, da un pronao marmoreo neoclassico con otto colonne di ordine corinzio, realizzato su progetto dell’architetto Luigi </a:t>
            </a:r>
            <a:r>
              <a:rPr lang="it-IT" b="1" dirty="0" err="1" smtClean="0">
                <a:solidFill>
                  <a:srgbClr val="92D050"/>
                </a:solidFill>
                <a:effectLst>
                  <a:outerShdw blurRad="38100" dist="38100" dir="2700000" algn="tl">
                    <a:srgbClr val="000000">
                      <a:alpha val="43137"/>
                    </a:srgbClr>
                  </a:outerShdw>
                </a:effectLst>
                <a:latin typeface="Monotype Corsiva" pitchFamily="66" charset="0"/>
              </a:rPr>
              <a:t>Poletti</a:t>
            </a:r>
            <a:r>
              <a:rPr lang="it-IT" b="1" dirty="0" smtClean="0">
                <a:solidFill>
                  <a:srgbClr val="92D050"/>
                </a:solidFill>
                <a:effectLst>
                  <a:outerShdw blurRad="38100" dist="38100" dir="2700000" algn="tl">
                    <a:srgbClr val="000000">
                      <a:alpha val="43137"/>
                    </a:srgbClr>
                  </a:outerShdw>
                </a:effectLst>
                <a:latin typeface="Monotype Corsiva" pitchFamily="66" charset="0"/>
              </a:rPr>
              <a:t> (Modena, 1792-1869) tra il 1841 e il 1907, sul modello del Pantheon di Roma. </a:t>
            </a:r>
          </a:p>
          <a:p>
            <a:pPr algn="just">
              <a:buNone/>
            </a:pPr>
            <a:r>
              <a:rPr lang="it-IT" b="1" dirty="0" smtClean="0">
                <a:solidFill>
                  <a:srgbClr val="92D050"/>
                </a:solidFill>
                <a:effectLst>
                  <a:outerShdw blurRad="38100" dist="38100" dir="2700000" algn="tl">
                    <a:srgbClr val="000000">
                      <a:alpha val="43137"/>
                    </a:srgbClr>
                  </a:outerShdw>
                </a:effectLst>
                <a:latin typeface="Monotype Corsiva" pitchFamily="66" charset="0"/>
              </a:rPr>
              <a:t>La facciata è stata completata nel 1938 con l’inserimento di cinque riquadri marmorei a bassorilievo, raffiguranti episodi della vita della Vergine, eseguiti da Rodolfo </a:t>
            </a:r>
            <a:r>
              <a:rPr lang="it-IT" b="1" dirty="0" err="1" smtClean="0">
                <a:solidFill>
                  <a:srgbClr val="92D050"/>
                </a:solidFill>
                <a:effectLst>
                  <a:outerShdw blurRad="38100" dist="38100" dir="2700000" algn="tl">
                    <a:srgbClr val="000000">
                      <a:alpha val="43137"/>
                    </a:srgbClr>
                  </a:outerShdw>
                </a:effectLst>
                <a:latin typeface="Monotype Corsiva" pitchFamily="66" charset="0"/>
              </a:rPr>
              <a:t>Castagnino</a:t>
            </a:r>
            <a:r>
              <a:rPr lang="it-IT" b="1" dirty="0" smtClean="0">
                <a:solidFill>
                  <a:srgbClr val="92D050"/>
                </a:solidFill>
                <a:effectLst>
                  <a:outerShdw blurRad="38100" dist="38100" dir="2700000" algn="tl">
                    <a:srgbClr val="000000">
                      <a:alpha val="43137"/>
                    </a:srgbClr>
                  </a:outerShdw>
                </a:effectLst>
                <a:latin typeface="Monotype Corsiva" pitchFamily="66" charset="0"/>
              </a:rPr>
              <a:t> (1893-1978) su disegno dell’architetto Luigi </a:t>
            </a:r>
            <a:r>
              <a:rPr lang="it-IT" b="1" dirty="0" err="1" smtClean="0">
                <a:solidFill>
                  <a:srgbClr val="92D050"/>
                </a:solidFill>
                <a:effectLst>
                  <a:outerShdw blurRad="38100" dist="38100" dir="2700000" algn="tl">
                    <a:srgbClr val="000000">
                      <a:alpha val="43137"/>
                    </a:srgbClr>
                  </a:outerShdw>
                </a:effectLst>
                <a:latin typeface="Monotype Corsiva" pitchFamily="66" charset="0"/>
              </a:rPr>
              <a:t>Daneri</a:t>
            </a:r>
            <a:r>
              <a:rPr lang="it-IT" b="1" dirty="0" smtClean="0">
                <a:solidFill>
                  <a:srgbClr val="92D050"/>
                </a:solidFill>
                <a:effectLst>
                  <a:outerShdw blurRad="38100" dist="38100" dir="2700000" algn="tl">
                    <a:srgbClr val="000000">
                      <a:alpha val="43137"/>
                    </a:srgbClr>
                  </a:outerShdw>
                </a:effectLst>
                <a:latin typeface="Monotype Corsiva" pitchFamily="66" charset="0"/>
              </a:rPr>
              <a:t>. </a:t>
            </a:r>
          </a:p>
          <a:p>
            <a:endParaRPr lang="it-IT" b="1" dirty="0" smtClean="0">
              <a:solidFill>
                <a:schemeClr val="accent3"/>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up)">
                                      <p:cBhvr>
                                        <p:cTn id="7" dur="20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up)">
                                      <p:cBhvr>
                                        <p:cTn id="1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Immagine 1" descr="Chiavari_NS_ORTO.jpg"/>
          <p:cNvPicPr>
            <a:picLocks noChangeAspect="1"/>
          </p:cNvPicPr>
          <p:nvPr/>
        </p:nvPicPr>
        <p:blipFill>
          <a:blip r:embed="rId2" cstate="print"/>
          <a:stretch>
            <a:fillRect/>
          </a:stretch>
        </p:blipFill>
        <p:spPr>
          <a:xfrm>
            <a:off x="8100392" y="5828270"/>
            <a:ext cx="1043608" cy="1029730"/>
          </a:xfrm>
          <a:prstGeom prst="rect">
            <a:avLst/>
          </a:prstGeom>
        </p:spPr>
      </p:pic>
      <p:pic>
        <p:nvPicPr>
          <p:cNvPr id="6" name="Segnaposto contenuto 5" descr="madonna orto.jpg"/>
          <p:cNvPicPr>
            <a:picLocks noGrp="1" noChangeAspect="1"/>
          </p:cNvPicPr>
          <p:nvPr>
            <p:ph idx="1"/>
          </p:nvPr>
        </p:nvPicPr>
        <p:blipFill>
          <a:blip r:embed="rId3" cstate="print"/>
          <a:stretch>
            <a:fillRect/>
          </a:stretch>
        </p:blipFill>
        <p:spPr>
          <a:xfrm>
            <a:off x="0" y="0"/>
            <a:ext cx="4913700" cy="6857999"/>
          </a:xfrm>
        </p:spPr>
      </p:pic>
      <p:sp>
        <p:nvSpPr>
          <p:cNvPr id="5" name="Segnaposto testo 4"/>
          <p:cNvSpPr>
            <a:spLocks noGrp="1"/>
          </p:cNvSpPr>
          <p:nvPr>
            <p:ph type="body" sz="half" idx="2"/>
          </p:nvPr>
        </p:nvSpPr>
        <p:spPr>
          <a:xfrm>
            <a:off x="4860032" y="0"/>
            <a:ext cx="4104456" cy="6408712"/>
          </a:xfrm>
        </p:spPr>
        <p:txBody>
          <a:bodyPr/>
          <a:lstStyle/>
          <a:p>
            <a:pPr algn="ctr">
              <a:spcBef>
                <a:spcPts val="0"/>
              </a:spcBef>
            </a:pPr>
            <a:r>
              <a:rPr lang="it-IT" sz="2600" b="1" dirty="0" smtClean="0">
                <a:solidFill>
                  <a:srgbClr val="92D050"/>
                </a:solidFill>
                <a:effectLst>
                  <a:outerShdw blurRad="38100" dist="38100" dir="2700000" algn="tl">
                    <a:srgbClr val="000000">
                      <a:alpha val="43137"/>
                    </a:srgbClr>
                  </a:outerShdw>
                </a:effectLst>
                <a:latin typeface="Monotype Corsiva" pitchFamily="66" charset="0"/>
              </a:rPr>
              <a:t>La costruzione del Santuario di Nostra Signora dell’Orto ebbe inizio il 1 luglio 1613 nel luogo in cui, tre anni prima, la Madonna era apparsa a Sebastiano </a:t>
            </a:r>
            <a:r>
              <a:rPr lang="it-IT" sz="2600" b="1" dirty="0" err="1" smtClean="0">
                <a:solidFill>
                  <a:srgbClr val="92D050"/>
                </a:solidFill>
                <a:effectLst>
                  <a:outerShdw blurRad="38100" dist="38100" dir="2700000" algn="tl">
                    <a:srgbClr val="000000">
                      <a:alpha val="43137"/>
                    </a:srgbClr>
                  </a:outerShdw>
                </a:effectLst>
                <a:latin typeface="Monotype Corsiva" pitchFamily="66" charset="0"/>
              </a:rPr>
              <a:t>Descalzo</a:t>
            </a:r>
            <a:r>
              <a:rPr lang="it-IT" sz="2600" b="1" dirty="0" smtClean="0">
                <a:solidFill>
                  <a:srgbClr val="92D050"/>
                </a:solidFill>
                <a:effectLst>
                  <a:outerShdw blurRad="38100" dist="38100" dir="2700000" algn="tl">
                    <a:srgbClr val="000000">
                      <a:alpha val="43137"/>
                    </a:srgbClr>
                  </a:outerShdw>
                </a:effectLst>
                <a:latin typeface="Monotype Corsiva" pitchFamily="66" charset="0"/>
              </a:rPr>
              <a:t>. </a:t>
            </a:r>
          </a:p>
          <a:p>
            <a:pPr algn="ctr">
              <a:spcBef>
                <a:spcPts val="0"/>
              </a:spcBef>
            </a:pPr>
            <a:r>
              <a:rPr lang="it-IT" sz="2600" b="1" dirty="0" smtClean="0">
                <a:solidFill>
                  <a:srgbClr val="92D050"/>
                </a:solidFill>
                <a:effectLst>
                  <a:outerShdw blurRad="38100" dist="38100" dir="2700000" algn="tl">
                    <a:srgbClr val="000000">
                      <a:alpha val="43137"/>
                    </a:srgbClr>
                  </a:outerShdw>
                </a:effectLst>
                <a:latin typeface="Monotype Corsiva" pitchFamily="66" charset="0"/>
              </a:rPr>
              <a:t>L’Apparizione avvenne nei pressi di un orto sul cui muro Benedetto </a:t>
            </a:r>
            <a:r>
              <a:rPr lang="it-IT" sz="2600" b="1" dirty="0" err="1" smtClean="0">
                <a:solidFill>
                  <a:srgbClr val="92D050"/>
                </a:solidFill>
                <a:effectLst>
                  <a:outerShdw blurRad="38100" dist="38100" dir="2700000" algn="tl">
                    <a:srgbClr val="000000">
                      <a:alpha val="43137"/>
                    </a:srgbClr>
                  </a:outerShdw>
                </a:effectLst>
                <a:latin typeface="Monotype Corsiva" pitchFamily="66" charset="0"/>
              </a:rPr>
              <a:t>Borzone</a:t>
            </a:r>
            <a:r>
              <a:rPr lang="it-IT" sz="2600" b="1" dirty="0" smtClean="0">
                <a:solidFill>
                  <a:srgbClr val="92D050"/>
                </a:solidFill>
                <a:effectLst>
                  <a:outerShdw blurRad="38100" dist="38100" dir="2700000" algn="tl">
                    <a:srgbClr val="000000">
                      <a:alpha val="43137"/>
                    </a:srgbClr>
                  </a:outerShdw>
                </a:effectLst>
                <a:latin typeface="Monotype Corsiva" pitchFamily="66" charset="0"/>
              </a:rPr>
              <a:t> aveva dipinto, nel 1493, l’immagine della Madonna con il Bambino tra i Santi Sebastiano e Rocco in occasione dell’epidemia di peste che si era abbattuta su Chiavari in quell’anno. </a:t>
            </a:r>
            <a:br>
              <a:rPr lang="it-IT" sz="2600" b="1" dirty="0" smtClean="0">
                <a:solidFill>
                  <a:srgbClr val="92D050"/>
                </a:solidFill>
                <a:effectLst>
                  <a:outerShdw blurRad="38100" dist="38100" dir="2700000" algn="tl">
                    <a:srgbClr val="000000">
                      <a:alpha val="43137"/>
                    </a:srgbClr>
                  </a:outerShdw>
                </a:effectLst>
                <a:latin typeface="Monotype Corsiva" pitchFamily="66" charset="0"/>
              </a:rPr>
            </a:br>
            <a:r>
              <a:rPr lang="it-IT" sz="2600" b="1" dirty="0" smtClean="0">
                <a:solidFill>
                  <a:srgbClr val="92D050"/>
                </a:solidFill>
                <a:effectLst>
                  <a:outerShdw blurRad="38100" dist="38100" dir="2700000" algn="tl">
                    <a:srgbClr val="000000">
                      <a:alpha val="43137"/>
                    </a:srgbClr>
                  </a:outerShdw>
                </a:effectLst>
                <a:latin typeface="Monotype Corsiva" pitchFamily="66" charset="0"/>
              </a:rPr>
              <a:t>La costruzione della chiesa venne ultimata nel 1633.</a:t>
            </a:r>
            <a:endParaRPr lang="it-IT" sz="2600" dirty="0">
              <a:solidFill>
                <a:srgbClr val="92D050"/>
              </a:solidFill>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4|2.7"/>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602</Words>
  <Application>Microsoft Office PowerPoint</Application>
  <PresentationFormat>Presentazione su schermo (4:3)</PresentationFormat>
  <Paragraphs>41</Paragraphs>
  <Slides>27</Slides>
  <Notes>1</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CHIAVARI  VILLA ROCCA</vt:lpstr>
      <vt:lpstr>Il Palazzo Villa Rocca è situato nel centro storico della cittadina di Chiavari, è un giardino botanico realizzato dalla famiglia Rocca che lo acquistò nel 1903 e lo finì nel 1908, su progetto di un architetto genovese.  Il giardino si sviluppa in verticale offrendo diversi punti di vista sulla città e sul mare di Chiavari.   </vt:lpstr>
      <vt:lpstr>Diapositiva 3</vt:lpstr>
      <vt:lpstr>Diapositiva 4</vt:lpstr>
      <vt:lpstr>Diapositiva 5</vt:lpstr>
      <vt:lpstr>Diapositiva 6</vt:lpstr>
      <vt:lpstr>Chiavari N.S. Dell’orto</vt:lpstr>
      <vt:lpstr> </vt:lpstr>
      <vt:lpstr>Diapositiva 9</vt:lpstr>
      <vt:lpstr>Sestri Levante Baia del Silenzio</vt:lpstr>
      <vt:lpstr>Diapositiva 11</vt:lpstr>
      <vt:lpstr>Diapositiva 12</vt:lpstr>
      <vt:lpstr>San Salvatore Basilica dei Fieschi</vt:lpstr>
      <vt:lpstr>Uno dei più importanti e meglio conservati monumenti romanico – gotico della Liguria, la Basilica lega la sua storia alla lotta, verso la metà del Duecento, tra l’imperatore Federico II di Svevia e il papa Innocenzo IV.   La facciata è a doppio spiovente e presenta un rivestimento in ardesia e marmo bianco. Al centro spicca un ampio rosone sormontato da archetti gotici e romanici. Al centro della basilica si innalza la torre quadrangolare sormontata da un’acuta piramide con ai lati quattro guglie. </vt:lpstr>
      <vt:lpstr>Miniera di gambatesa</vt:lpstr>
      <vt:lpstr>Diapositiva 16</vt:lpstr>
      <vt:lpstr>Diapositiva 17</vt:lpstr>
      <vt:lpstr>cave DI  ARDESIA </vt:lpstr>
      <vt:lpstr>Diapositiva 19</vt:lpstr>
      <vt:lpstr>Diapositiva 20</vt:lpstr>
      <vt:lpstr>Promontorio di Portofino</vt:lpstr>
      <vt:lpstr>Diapositiva 22</vt:lpstr>
      <vt:lpstr>Diapositiva 23</vt:lpstr>
      <vt:lpstr>Diapositiva 24</vt:lpstr>
      <vt:lpstr>La puddinga del monte di Portofino</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GIOVANNI CABOTO-CHIAVARI</dc:title>
  <dc:creator>didattica1</dc:creator>
  <cp:lastModifiedBy>didattica1</cp:lastModifiedBy>
  <cp:revision>48</cp:revision>
  <dcterms:modified xsi:type="dcterms:W3CDTF">2014-06-30T10:37:39Z</dcterms:modified>
</cp:coreProperties>
</file>